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6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2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3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326" r:id="rId6"/>
    <p:sldId id="327" r:id="rId7"/>
    <p:sldId id="328" r:id="rId8"/>
    <p:sldId id="274" r:id="rId9"/>
    <p:sldId id="329" r:id="rId10"/>
    <p:sldId id="330" r:id="rId11"/>
    <p:sldId id="261" r:id="rId12"/>
    <p:sldId id="317" r:id="rId13"/>
    <p:sldId id="320" r:id="rId14"/>
    <p:sldId id="321" r:id="rId15"/>
    <p:sldId id="322" r:id="rId16"/>
    <p:sldId id="323" r:id="rId17"/>
    <p:sldId id="324" r:id="rId18"/>
    <p:sldId id="298" r:id="rId19"/>
    <p:sldId id="331" r:id="rId20"/>
    <p:sldId id="264" r:id="rId21"/>
    <p:sldId id="292" r:id="rId22"/>
    <p:sldId id="299" r:id="rId23"/>
    <p:sldId id="265" r:id="rId24"/>
    <p:sldId id="291" r:id="rId25"/>
    <p:sldId id="300" r:id="rId26"/>
    <p:sldId id="266" r:id="rId27"/>
    <p:sldId id="301" r:id="rId28"/>
    <p:sldId id="267" r:id="rId29"/>
    <p:sldId id="302" r:id="rId30"/>
    <p:sldId id="268" r:id="rId31"/>
    <p:sldId id="269" r:id="rId32"/>
    <p:sldId id="303" r:id="rId33"/>
    <p:sldId id="305" r:id="rId34"/>
    <p:sldId id="271" r:id="rId35"/>
    <p:sldId id="290" r:id="rId36"/>
    <p:sldId id="325" r:id="rId37"/>
    <p:sldId id="304" r:id="rId38"/>
    <p:sldId id="273" r:id="rId39"/>
    <p:sldId id="281" r:id="rId40"/>
    <p:sldId id="361" r:id="rId41"/>
    <p:sldId id="351" r:id="rId42"/>
    <p:sldId id="315" r:id="rId43"/>
    <p:sldId id="360" r:id="rId44"/>
    <p:sldId id="283" r:id="rId45"/>
    <p:sldId id="275" r:id="rId46"/>
    <p:sldId id="333" r:id="rId47"/>
    <p:sldId id="332" r:id="rId48"/>
    <p:sldId id="284" r:id="rId49"/>
    <p:sldId id="346" r:id="rId50"/>
    <p:sldId id="347" r:id="rId51"/>
    <p:sldId id="334" r:id="rId52"/>
    <p:sldId id="335" r:id="rId53"/>
    <p:sldId id="336" r:id="rId54"/>
    <p:sldId id="343" r:id="rId55"/>
    <p:sldId id="338" r:id="rId56"/>
    <p:sldId id="339" r:id="rId57"/>
    <p:sldId id="340" r:id="rId58"/>
    <p:sldId id="341" r:id="rId59"/>
    <p:sldId id="348" r:id="rId60"/>
    <p:sldId id="349" r:id="rId61"/>
    <p:sldId id="342" r:id="rId62"/>
    <p:sldId id="350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06" r:id="rId72"/>
    <p:sldId id="344" r:id="rId73"/>
    <p:sldId id="362" r:id="rId74"/>
    <p:sldId id="345" r:id="rId75"/>
    <p:sldId id="314" r:id="rId76"/>
    <p:sldId id="337" r:id="rId77"/>
    <p:sldId id="30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0063" autoAdjust="0"/>
  </p:normalViewPr>
  <p:slideViewPr>
    <p:cSldViewPr snapToObjects="1">
      <p:cViewPr>
        <p:scale>
          <a:sx n="112" d="100"/>
          <a:sy n="112" d="100"/>
        </p:scale>
        <p:origin x="-188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096"/>
    </p:cViewPr>
  </p:sorterViewPr>
  <p:notesViewPr>
    <p:cSldViewPr snapToObjects="1" showGuides="1">
      <p:cViewPr varScale="1">
        <p:scale>
          <a:sx n="93" d="100"/>
          <a:sy n="93" d="100"/>
        </p:scale>
        <p:origin x="-4056" y="-10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7853312"/>
        <c:axId val="67883776"/>
      </c:barChart>
      <c:catAx>
        <c:axId val="67853312"/>
        <c:scaling>
          <c:orientation val="minMax"/>
        </c:scaling>
        <c:delete val="0"/>
        <c:axPos val="b"/>
        <c:majorTickMark val="none"/>
        <c:minorTickMark val="none"/>
        <c:tickLblPos val="nextTo"/>
        <c:crossAx val="67883776"/>
        <c:crosses val="autoZero"/>
        <c:auto val="1"/>
        <c:lblAlgn val="ctr"/>
        <c:lblOffset val="100"/>
        <c:noMultiLvlLbl val="0"/>
      </c:catAx>
      <c:valAx>
        <c:axId val="678837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678533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25.891789473684209</c:v>
                </c:pt>
                <c:pt idx="1">
                  <c:v>25.808852459016386</c:v>
                </c:pt>
                <c:pt idx="2">
                  <c:v>25.881666666666689</c:v>
                </c:pt>
                <c:pt idx="3">
                  <c:v>25.72159420289854</c:v>
                </c:pt>
                <c:pt idx="4">
                  <c:v>25.8935294117647</c:v>
                </c:pt>
                <c:pt idx="5">
                  <c:v>25.883636363636366</c:v>
                </c:pt>
                <c:pt idx="6">
                  <c:v>25.848309859154945</c:v>
                </c:pt>
                <c:pt idx="7">
                  <c:v>25.264615384615379</c:v>
                </c:pt>
                <c:pt idx="8">
                  <c:v>25.83588235294118</c:v>
                </c:pt>
                <c:pt idx="9">
                  <c:v>25.515185185185185</c:v>
                </c:pt>
                <c:pt idx="10">
                  <c:v>25.390721649484519</c:v>
                </c:pt>
                <c:pt idx="11">
                  <c:v>23.97894736842105</c:v>
                </c:pt>
                <c:pt idx="12">
                  <c:v>25.243333333333339</c:v>
                </c:pt>
                <c:pt idx="13">
                  <c:v>25.35806451612903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25.860952380952376</c:v>
                </c:pt>
                <c:pt idx="1">
                  <c:v>25.909902912621362</c:v>
                </c:pt>
                <c:pt idx="2">
                  <c:v>25.869454545454545</c:v>
                </c:pt>
                <c:pt idx="3">
                  <c:v>25.885606060606076</c:v>
                </c:pt>
                <c:pt idx="4">
                  <c:v>25.590476190476188</c:v>
                </c:pt>
                <c:pt idx="5">
                  <c:v>25.836226415094334</c:v>
                </c:pt>
                <c:pt idx="6">
                  <c:v>25.827654320987655</c:v>
                </c:pt>
                <c:pt idx="7">
                  <c:v>25.830900000000014</c:v>
                </c:pt>
                <c:pt idx="8">
                  <c:v>25.877522658610246</c:v>
                </c:pt>
                <c:pt idx="9">
                  <c:v>25.802767295597498</c:v>
                </c:pt>
                <c:pt idx="10">
                  <c:v>25.311891891891896</c:v>
                </c:pt>
                <c:pt idx="11">
                  <c:v>25.802083333333332</c:v>
                </c:pt>
                <c:pt idx="12">
                  <c:v>25.334761904761905</c:v>
                </c:pt>
                <c:pt idx="13">
                  <c:v>25.717142857142846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14">
                  <c:v>25.53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15">
                  <c:v>25.7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57.14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Sheet1!$F$2:$F$17</c:f>
              <c:numCache>
                <c:formatCode>General</c:formatCode>
                <c:ptCount val="1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1368448"/>
        <c:axId val="261378432"/>
      </c:barChart>
      <c:catAx>
        <c:axId val="26136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1378432"/>
        <c:crosses val="autoZero"/>
        <c:auto val="1"/>
        <c:lblAlgn val="ctr"/>
        <c:lblOffset val="100"/>
        <c:noMultiLvlLbl val="0"/>
      </c:catAx>
      <c:valAx>
        <c:axId val="2613784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136844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</c:v>
                </c:pt>
                <c:pt idx="2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0.67</c:v>
                </c:pt>
                <c:pt idx="1">
                  <c:v>0.28999999999999998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33935616"/>
        <c:axId val="233865984"/>
      </c:barChart>
      <c:catAx>
        <c:axId val="233935616"/>
        <c:scaling>
          <c:orientation val="minMax"/>
        </c:scaling>
        <c:delete val="0"/>
        <c:axPos val="b"/>
        <c:majorTickMark val="none"/>
        <c:minorTickMark val="none"/>
        <c:tickLblPos val="nextTo"/>
        <c:crossAx val="233865984"/>
        <c:crosses val="autoZero"/>
        <c:auto val="1"/>
        <c:lblAlgn val="ctr"/>
        <c:lblOffset val="100"/>
        <c:noMultiLvlLbl val="0"/>
      </c:catAx>
      <c:valAx>
        <c:axId val="2338659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339356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0.56000000000000005</c:v>
                </c:pt>
                <c:pt idx="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</c:v>
                </c:pt>
                <c:pt idx="1">
                  <c:v>0.67</c:v>
                </c:pt>
                <c:pt idx="2">
                  <c:v>0.45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0007296"/>
        <c:axId val="140008832"/>
      </c:barChart>
      <c:catAx>
        <c:axId val="140007296"/>
        <c:scaling>
          <c:orientation val="minMax"/>
        </c:scaling>
        <c:delete val="0"/>
        <c:axPos val="b"/>
        <c:majorTickMark val="none"/>
        <c:minorTickMark val="none"/>
        <c:tickLblPos val="nextTo"/>
        <c:crossAx val="140008832"/>
        <c:crosses val="autoZero"/>
        <c:auto val="1"/>
        <c:lblAlgn val="ctr"/>
        <c:lblOffset val="100"/>
        <c:noMultiLvlLbl val="0"/>
      </c:catAx>
      <c:valAx>
        <c:axId val="140008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400072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827200"/>
        <c:axId val="259828736"/>
      </c:scatterChart>
      <c:valAx>
        <c:axId val="259827200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59828736"/>
        <c:crosses val="autoZero"/>
        <c:crossBetween val="midCat"/>
        <c:majorUnit val="1"/>
      </c:valAx>
      <c:valAx>
        <c:axId val="259828736"/>
        <c:scaling>
          <c:orientation val="minMax"/>
          <c:max val="100"/>
          <c:min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0" sourceLinked="0"/>
        <c:majorTickMark val="none"/>
        <c:minorTickMark val="none"/>
        <c:tickLblPos val="nextTo"/>
        <c:crossAx val="259827200"/>
        <c:crosses val="autoZero"/>
        <c:crossBetween val="midCat"/>
      </c:valAx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accuracy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% Accuracy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0.6</c:v>
                </c:pt>
                <c:pt idx="2">
                  <c:v>0.9</c:v>
                </c:pt>
                <c:pt idx="3">
                  <c:v>0.9</c:v>
                </c:pt>
                <c:pt idx="4">
                  <c:v>0.7</c:v>
                </c:pt>
                <c:pt idx="5">
                  <c:v>0.8</c:v>
                </c:pt>
                <c:pt idx="6">
                  <c:v>0.6</c:v>
                </c:pt>
                <c:pt idx="7">
                  <c:v>0.9</c:v>
                </c:pt>
                <c:pt idx="8">
                  <c:v>0.4</c:v>
                </c:pt>
                <c:pt idx="9">
                  <c:v>0.9</c:v>
                </c:pt>
                <c:pt idx="10">
                  <c:v>0.7</c:v>
                </c:pt>
                <c:pt idx="11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847680"/>
        <c:axId val="259849216"/>
      </c:scatterChart>
      <c:valAx>
        <c:axId val="259847680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59849216"/>
        <c:crosses val="autoZero"/>
        <c:crossBetween val="midCat"/>
        <c:majorUnit val="1"/>
      </c:valAx>
      <c:valAx>
        <c:axId val="259849216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5984768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</c:v>
                </c:pt>
                <c:pt idx="4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0174208"/>
        <c:axId val="260175744"/>
      </c:barChart>
      <c:catAx>
        <c:axId val="260174208"/>
        <c:scaling>
          <c:orientation val="minMax"/>
        </c:scaling>
        <c:delete val="0"/>
        <c:axPos val="b"/>
        <c:majorTickMark val="none"/>
        <c:minorTickMark val="none"/>
        <c:tickLblPos val="nextTo"/>
        <c:crossAx val="260175744"/>
        <c:crosses val="autoZero"/>
        <c:auto val="1"/>
        <c:lblAlgn val="ctr"/>
        <c:lblOffset val="100"/>
        <c:noMultiLvlLbl val="0"/>
      </c:catAx>
      <c:valAx>
        <c:axId val="26017574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Accuracy</a:t>
                </a:r>
                <a:endParaRPr lang="en-US" dirty="0"/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601742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1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30.164545454545458</c:v>
                </c:pt>
                <c:pt idx="1">
                  <c:v>30.08493506493506</c:v>
                </c:pt>
                <c:pt idx="2">
                  <c:v>29.752222222222226</c:v>
                </c:pt>
                <c:pt idx="3">
                  <c:v>29.87391304347825</c:v>
                </c:pt>
                <c:pt idx="4">
                  <c:v>30.11</c:v>
                </c:pt>
                <c:pt idx="5">
                  <c:v>30.050434782608701</c:v>
                </c:pt>
                <c:pt idx="6">
                  <c:v>30.210999999999991</c:v>
                </c:pt>
                <c:pt idx="7">
                  <c:v>30.106341463414633</c:v>
                </c:pt>
                <c:pt idx="8">
                  <c:v>29.906129032258075</c:v>
                </c:pt>
                <c:pt idx="9">
                  <c:v>30.099411764705895</c:v>
                </c:pt>
                <c:pt idx="10">
                  <c:v>29.992156862745116</c:v>
                </c:pt>
                <c:pt idx="11">
                  <c:v>30.111764705882351</c:v>
                </c:pt>
                <c:pt idx="12">
                  <c:v>30.157826086956533</c:v>
                </c:pt>
                <c:pt idx="13">
                  <c:v>29.750227272727269</c:v>
                </c:pt>
                <c:pt idx="14">
                  <c:v>29.69407407407407</c:v>
                </c:pt>
                <c:pt idx="15">
                  <c:v>29.69125</c:v>
                </c:pt>
                <c:pt idx="16">
                  <c:v>29.885396825396839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30.105000000000004</c:v>
                </c:pt>
                <c:pt idx="1">
                  <c:v>29.942105263157899</c:v>
                </c:pt>
                <c:pt idx="2">
                  <c:v>30.258571428571425</c:v>
                </c:pt>
                <c:pt idx="3">
                  <c:v>29.948474576271188</c:v>
                </c:pt>
                <c:pt idx="4">
                  <c:v>29.882162162162164</c:v>
                </c:pt>
                <c:pt idx="5">
                  <c:v>30.087480916030529</c:v>
                </c:pt>
                <c:pt idx="6">
                  <c:v>29.869230769230761</c:v>
                </c:pt>
                <c:pt idx="7">
                  <c:v>30.214054054054063</c:v>
                </c:pt>
                <c:pt idx="8">
                  <c:v>29.939658119658123</c:v>
                </c:pt>
                <c:pt idx="9">
                  <c:v>30.053396226415096</c:v>
                </c:pt>
                <c:pt idx="10">
                  <c:v>29.754723926380365</c:v>
                </c:pt>
                <c:pt idx="11">
                  <c:v>29.560869565217391</c:v>
                </c:pt>
                <c:pt idx="12">
                  <c:v>29.977939393939366</c:v>
                </c:pt>
                <c:pt idx="13">
                  <c:v>29.64634146341465</c:v>
                </c:pt>
                <c:pt idx="14">
                  <c:v>29.777666666666669</c:v>
                </c:pt>
                <c:pt idx="15">
                  <c:v>29.783733333333341</c:v>
                </c:pt>
                <c:pt idx="16">
                  <c:v>29.943225806451604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Sheet1!$D$2:$D$20</c:f>
              <c:numCache>
                <c:formatCode>General</c:formatCode>
                <c:ptCount val="19"/>
                <c:pt idx="17">
                  <c:v>29.978919332702972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Sheet1!$E$2:$E$20</c:f>
              <c:numCache>
                <c:formatCode>General</c:formatCode>
                <c:ptCount val="19"/>
                <c:pt idx="18">
                  <c:v>29.92960910867863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47.06%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Sheet1!$F$2:$F$20</c:f>
              <c:numCache>
                <c:formatCode>General</c:formatCode>
                <c:ptCount val="1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59335552"/>
        <c:axId val="159337088"/>
      </c:barChart>
      <c:catAx>
        <c:axId val="1593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59337088"/>
        <c:crosses val="autoZero"/>
        <c:auto val="1"/>
        <c:lblAlgn val="ctr"/>
        <c:lblOffset val="100"/>
        <c:noMultiLvlLbl val="0"/>
      </c:catAx>
      <c:valAx>
        <c:axId val="1593370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593355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31.09194029850746</c:v>
                </c:pt>
                <c:pt idx="1">
                  <c:v>30.664999999999996</c:v>
                </c:pt>
                <c:pt idx="2">
                  <c:v>30.696417910447753</c:v>
                </c:pt>
                <c:pt idx="3">
                  <c:v>30.870740740740743</c:v>
                </c:pt>
                <c:pt idx="4">
                  <c:v>31.014186046511622</c:v>
                </c:pt>
                <c:pt idx="5">
                  <c:v>30.697543859649127</c:v>
                </c:pt>
                <c:pt idx="6">
                  <c:v>30.925714285714282</c:v>
                </c:pt>
                <c:pt idx="7">
                  <c:v>30.842500000000005</c:v>
                </c:pt>
                <c:pt idx="8">
                  <c:v>30.987999999999992</c:v>
                </c:pt>
                <c:pt idx="9">
                  <c:v>30.715555555555561</c:v>
                </c:pt>
                <c:pt idx="10">
                  <c:v>30.714042553191483</c:v>
                </c:pt>
                <c:pt idx="11">
                  <c:v>30.771764705882354</c:v>
                </c:pt>
                <c:pt idx="12">
                  <c:v>30.4575</c:v>
                </c:pt>
                <c:pt idx="13">
                  <c:v>30.428421052631581</c:v>
                </c:pt>
                <c:pt idx="14">
                  <c:v>30.558235294117654</c:v>
                </c:pt>
                <c:pt idx="15">
                  <c:v>30.803888888888885</c:v>
                </c:pt>
                <c:pt idx="16">
                  <c:v>30.231025641025628</c:v>
                </c:pt>
                <c:pt idx="17">
                  <c:v>30.642352941176469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30.937464788732388</c:v>
                </c:pt>
                <c:pt idx="1">
                  <c:v>30.980563380281684</c:v>
                </c:pt>
                <c:pt idx="2">
                  <c:v>30.918783783783756</c:v>
                </c:pt>
                <c:pt idx="3">
                  <c:v>30.976111111111113</c:v>
                </c:pt>
                <c:pt idx="4">
                  <c:v>30.89833333333333</c:v>
                </c:pt>
                <c:pt idx="5">
                  <c:v>31.045625000000001</c:v>
                </c:pt>
                <c:pt idx="6">
                  <c:v>30.713599999999996</c:v>
                </c:pt>
                <c:pt idx="7">
                  <c:v>30.943076923076919</c:v>
                </c:pt>
                <c:pt idx="8">
                  <c:v>30.906011560693656</c:v>
                </c:pt>
                <c:pt idx="9">
                  <c:v>30.914728033472791</c:v>
                </c:pt>
                <c:pt idx="10">
                  <c:v>30.678978102189792</c:v>
                </c:pt>
                <c:pt idx="11">
                  <c:v>30.681254355400711</c:v>
                </c:pt>
                <c:pt idx="12">
                  <c:v>30.852941176470576</c:v>
                </c:pt>
                <c:pt idx="13">
                  <c:v>30.665925925925915</c:v>
                </c:pt>
                <c:pt idx="14">
                  <c:v>30.724339622641491</c:v>
                </c:pt>
                <c:pt idx="15">
                  <c:v>30.567032258064511</c:v>
                </c:pt>
                <c:pt idx="16">
                  <c:v>30.767096774193551</c:v>
                </c:pt>
                <c:pt idx="17">
                  <c:v>30.434400000000004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8">
                  <c:v>30.728000000000002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9">
                  <c:v>30.795999999999999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57.89%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0867968"/>
        <c:axId val="260869504"/>
      </c:barChart>
      <c:catAx>
        <c:axId val="26086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0869504"/>
        <c:crosses val="autoZero"/>
        <c:auto val="1"/>
        <c:lblAlgn val="ctr"/>
        <c:lblOffset val="100"/>
        <c:noMultiLvlLbl val="0"/>
      </c:catAx>
      <c:valAx>
        <c:axId val="2608695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086796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24.727964601769912</c:v>
                </c:pt>
                <c:pt idx="1">
                  <c:v>24.728999999999989</c:v>
                </c:pt>
                <c:pt idx="2">
                  <c:v>24.725822784810124</c:v>
                </c:pt>
                <c:pt idx="3">
                  <c:v>24.540793650793649</c:v>
                </c:pt>
                <c:pt idx="4">
                  <c:v>24.677941176470547</c:v>
                </c:pt>
                <c:pt idx="5">
                  <c:v>24.661415929203535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24.78739336492891</c:v>
                </c:pt>
                <c:pt idx="1">
                  <c:v>24.775272727272746</c:v>
                </c:pt>
                <c:pt idx="2">
                  <c:v>24.759220779220776</c:v>
                </c:pt>
                <c:pt idx="3">
                  <c:v>24.622461538461526</c:v>
                </c:pt>
                <c:pt idx="4">
                  <c:v>24.711304347826086</c:v>
                </c:pt>
                <c:pt idx="5">
                  <c:v>24.82200000000001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6">
                  <c:v>24.67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7">
                  <c:v>24.74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100%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61101440"/>
        <c:axId val="261102976"/>
      </c:barChart>
      <c:catAx>
        <c:axId val="26110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1102976"/>
        <c:crosses val="autoZero"/>
        <c:auto val="1"/>
        <c:lblAlgn val="ctr"/>
        <c:lblOffset val="100"/>
        <c:noMultiLvlLbl val="0"/>
      </c:catAx>
      <c:valAx>
        <c:axId val="26110297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6110144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0.12548</cdr:x>
      <cdr:y>0.47733</cdr:y>
    </cdr:from>
    <cdr:to>
      <cdr:x>0.3413</cdr:x>
      <cdr:y>0.54933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31520" y="1309421"/>
          <a:ext cx="1258214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100"/>
            <a:t>Correlation </a:t>
          </a:r>
          <a:r>
            <a:rPr lang="en-US" sz="1100" baseline="0"/>
            <a:t>= -0.58 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0.28978</cdr:x>
      <cdr:y>0.46919</cdr:y>
    </cdr:from>
    <cdr:to>
      <cdr:x>0.50442</cdr:x>
      <cdr:y>0.54119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689405" y="1287069"/>
          <a:ext cx="1251305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/>
        <a:p xmlns:a="http://schemas.openxmlformats.org/drawingml/2006/main">
          <a:r>
            <a:rPr lang="en-US"/>
            <a:t>Correlation</a:t>
          </a:r>
          <a:r>
            <a:rPr lang="en-US" baseline="0"/>
            <a:t> = -0.33</a:t>
          </a:r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2:26:24.56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98 27,'0'5,"-5"0,5 0,0 1,0-1,0 0,0 0,0 0,0 1,0-2,0 2,0-1,0 0,5 0,-5 0,0 1,0-1,0 0,0 5,0-4,0-1,0 0,0 0,0 0,0 1,0-2,0 2,-5-6,5 5,0 0,0 0,0 0,0 1,0-1,-5 0,5 0,0 0,0 1,0-1,-5-5,5 4,0 2,-5-6,5 5,0 0,-5 0,5 1,-5-6,5 5,0 0,-6-5,6 5,-5-5,5 5,-5-5,0 0,0 0,5 6,-6-6,1 0,0 0,0 0,-1 0,1 0,1 0,-2 0,1 0,10 0,1 0,-2-6,-4 1,5 5,1 0,-1 0,0-5,-5 0,5 5,-5-5,0-1,0 1,6 5,-1 0,-5-5,0 0,0-1,0 2,0-1,0-1,0 1,0 0,0 0,0 0,0-1,0 1,0 0,5 5,-5-5,5 5,-5-5,0-1,0 2,0-2,0 1,0 0,0 0,0 0,0-1,0 1,0 0,0 0,0 0,0-1,0 1,0 0,0 0,0 0,0-1,0 2,5-2,-5 1,6 5,-1 0,-5-5,5 5,-5-5,0 0,5-1,-5 1,0 0,5 5,0 0,-5-5,0 0,0-1,5 6,-5-5,5 5,1 0,-1 0,0 0,0 0,1 0,-1 0,0 0,0 0,0 0,1 0,-1 0,-1-5,2 5,-1 0,0 0,-5-5,5 5,0 0,-10 0,-5 0,5 0,-1 5,2-5,-7 5,11 6,-5-11,5 5,-5-5,5 5,0 0,-5-5,5 5,0 1,0-1,0 0,0 0,0 0,0 1,5-6,0 0,0 0,1 0,-6-6,5 6,-1 0,-4-5,0 0,0 0,0 10,0 0,0 0,-4-5,4 6,0-2,0 2,0-1,0 0,0 0,0 0,0 1,0-1,0 0,-5 0,5 0,0 1,0-1,-6-5,6 5,-5-5,5 5,0 0,-5-5,5 6,0-2,-5-4,5 6,0-1,0 0,0 0,0 0,0 1,0-1,0 0,0 0,0 0,0 1,0-1,0-1,0 2,-5-6,5 5,-6 0,1-5,5 5,-5-5,5 6,-5-1,5 0,-6-5,6 5,-5-5,5 5,-5-5,5 6,-5-6,0 0,0 0,0 0,0 0,-1 0,1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53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108 29,'0'6,"-5"0,5-1,0 1,0 0,0-1,0 1,0 0,0 0,0-1,0 1,0 0,0-1,5 1,-5 0,0 0,0-1,0 1,0 5,0-5,0 0,0-1,0 1,0 0,0 0,0-1,0 1,-5-6,5 6,0-1,0 1,0 0,0 0,0-1,-7 0,7 2,0-2,0 1,0-1,-5-5,5 6,0 0,-6-6,6 5,0 1,-5 0,5 0,-6-6,6 5,0 1,-6-6,6 6,-5-6,5 5,-6-5,0 0,1 0,5 6,-6-6,0 0,0 0,1 0,-1 0,0 0,1 0,-1 0,1 0,10 0,1 0,-1-6,-5 1,6 5,0 0,-1 0,1-6,-6 0,6 6,-6-5,0-1,0 0,6 6,-1 0,-5-6,0 1,0-1,0 0,0 1,0-1,0 1,0-2,0 2,0 0,0-1,0 0,0 0,6 6,-6-5,6 5,-6-6,0 0,0 1,0-1,0 0,0 0,0 1,0-1,0 0,0 1,0-1,0 0,0 1,0-1,0 0,0 0,0 1,0-1,0 0,0 1,5-1,-5 0,6 6,0 0,-6-6,5 6,-5-5,0-1,6 0,-6 1,0-1,5 6,2 0,-7-6,0 1,0-1,5 6,-5-5,5 5,1 0,0 0,0 0,-1 0,1 0,0 0,-1 0,1 0,0 0,0 0,-1 0,0-7,1 7,0 0,0 0,-6-5,5 5,1 0,-12 0,-5 0,5 0,0 5,1-5,-6 7,11 4,-6-11,6 5,-6-5,6 6,0 0,-5-6,5 5,0 1,0 0,0-1,0 1,0 0,0 0,5-6,1 0,0 0,0 0,-6-6,5 6,0 0,-5-6,0 0,0 1,0 10,0 1,0 0,-5-6,5 6,0-1,0 1,0 0,0-1,0 1,0 0,0 0,0-1,0 1,-5 0,5-1,0 1,0 0,-6-6,6 5,-6-5,6 6,0 0,-6-6,6 6,0-1,-5-5,5 6,0 0,0-1,0 1,0 0,0 0,0-1,0 0,0 2,0-2,0 1,0-1,0 1,0 0,-6-6,6 5,-6 1,1-6,5 6,-6-6,6 6,-6-1,6 1,-6-6,6 6,-5-6,5 5,-5-5,5 6,-7-6,2 0,-1 0,1 0,-1 0,0 0,1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35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-6-36</inkml:trace>
  <inkml:trace contextRef="#ctx0" brushRef="#br0" timeOffset="1">-19-5</inkml:trace>
  <inkml:trace contextRef="#ctx0" brushRef="#br0" timeOffset="2">31-43</inkml:trace>
  <inkml:trace contextRef="#ctx0" brushRef="#br0" timeOffset="3">37-36,'0'0</inkml:trace>
  <inkml:trace contextRef="#ctx0" brushRef="#br0" timeOffset="4">50-80</inkml:trace>
  <inkml:trace contextRef="#ctx0" brushRef="#br0" timeOffset="5">76-49,'0'0</inkml:trace>
  <inkml:trace contextRef="#ctx0" brushRef="#br0" timeOffset="6">94-74</inkml:trace>
  <inkml:trace contextRef="#ctx0" brushRef="#br0" timeOffset="7">100-74</inkml:trace>
  <inkml:trace contextRef="#ctx0" brushRef="#br0" timeOffset="8">113-93</inkml:trace>
  <inkml:trace contextRef="#ctx0" brushRef="#br0" timeOffset="9">100-43</inkml:trace>
  <inkml:trace contextRef="#ctx0" brushRef="#br0" timeOffset="10">119-99</inkml:trace>
  <inkml:trace contextRef="#ctx0" brushRef="#br0" timeOffset="11">0-24</inkml:trace>
  <inkml:trace contextRef="#ctx0" brushRef="#br0" timeOffset="12">25-80</inkml:trace>
  <inkml:trace contextRef="#ctx0" brushRef="#br0" timeOffset="13">82-99</inkml:trace>
  <inkml:trace contextRef="#ctx0" brushRef="#br0" timeOffset="14">63-86</inkml:trace>
  <inkml:trace contextRef="#ctx0" brushRef="#br0" timeOffset="15">31-80</inkml:trace>
  <inkml:trace contextRef="#ctx0" brushRef="#br0" timeOffset="16">113-111</inkml:trace>
  <inkml:trace contextRef="#ctx0" brushRef="#br0" timeOffset="17">0-30,'0'0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29-Oct-14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Hello</a:t>
            </a:r>
            <a:r>
              <a:rPr lang="es-US" dirty="0" smtClean="0"/>
              <a:t> </a:t>
            </a:r>
            <a:r>
              <a:rPr lang="es-US" dirty="0" err="1" smtClean="0"/>
              <a:t>Welcome</a:t>
            </a:r>
            <a:endParaRPr lang="es-US" dirty="0" smtClean="0"/>
          </a:p>
          <a:p>
            <a:r>
              <a:rPr lang="es-US" dirty="0" err="1" smtClean="0"/>
              <a:t>Thanks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readers</a:t>
            </a:r>
            <a:r>
              <a:rPr lang="es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super heroes. Just regular people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just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 “current INDUCES the magnetic field”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ALWAYS KNOW THE CHOICES THEY HAVE!!!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0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DID NOT KNOW THE POSSIBLE SENSORS AVAILABLE!!!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or Passive Sensing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Does it change quickly</a:t>
            </a:r>
            <a:r>
              <a:rPr lang="en-US" baseline="0" noProof="0" dirty="0" smtClean="0"/>
              <a:t> or slowly, do we need to feel the changes or just a threshold</a:t>
            </a:r>
            <a:r>
              <a:rPr lang="es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control like weather or wind direction</a:t>
            </a:r>
          </a:p>
          <a:p>
            <a:r>
              <a:rPr lang="en-US" noProof="0" dirty="0" smtClean="0"/>
              <a:t>Some control like speed or tilt of boat</a:t>
            </a:r>
          </a:p>
          <a:p>
            <a:r>
              <a:rPr lang="en-US" noProof="0" dirty="0" smtClean="0"/>
              <a:t>Full control like sensor on hand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confirm with a natural sense what you feel.</a:t>
            </a:r>
          </a:p>
          <a:p>
            <a:r>
              <a:rPr lang="en-US" baseline="0" dirty="0" smtClean="0"/>
              <a:t>Important for training and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Vibration and Sound are good for quick</a:t>
            </a:r>
            <a:r>
              <a:rPr lang="en-US" baseline="0" dirty="0" smtClean="0"/>
              <a:t> changing data in short spans of time</a:t>
            </a:r>
          </a:p>
          <a:p>
            <a:r>
              <a:rPr lang="en-US" baseline="0" dirty="0" smtClean="0"/>
              <a:t>Temperature is good for long term monitoring of slow changing data and threshold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depends on the control over the sense and whether</a:t>
            </a:r>
            <a:r>
              <a:rPr lang="en-US" baseline="0" dirty="0" smtClean="0"/>
              <a:t> there is visual confirmation of position of the sensor.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s-US" baseline="0" dirty="0" err="1" smtClean="0"/>
              <a:t>Senses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we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don’t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even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posess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3BD2-B28E-4F1F-A7D1-6EF27BAB90F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548-D772-4804-8A69-38B2E3CEB12E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BCDD6-9DDC-4E37-A14B-EE8B538ECDE8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2448-9DAC-4A1B-9E98-D1BB61384345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2B18-4FEB-4780-8AAD-1ABE5422EB6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619-55EF-4590-9B1F-E6E60F603481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43D-A04A-4487-B730-680B4366A108}" type="datetime1">
              <a:rPr lang="en-US" smtClean="0"/>
              <a:t>29-Oct-14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715A-21E5-4289-B89D-F41D98155654}" type="datetime1">
              <a:rPr lang="en-US" smtClean="0"/>
              <a:t>29-Oct-14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0B47-6DD4-427D-BAD7-5D83574EECBE}" type="datetime1">
              <a:rPr lang="en-US" smtClean="0"/>
              <a:t>29-Oct-14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B475-164B-4167-82B1-6821B0CA7090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454-B86F-4021-B235-FA816A9E4F84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B050A-6E91-4643-8FEE-DCDC6A6467FB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7.jpeg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5.jpeg"/><Relationship Id="rId5" Type="http://schemas.microsoft.com/office/2007/relationships/hdphoto" Target="../media/hdphoto2.wdp"/><Relationship Id="rId10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1.emf"/><Relationship Id="rId1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7.jpeg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5.jpeg"/><Relationship Id="rId5" Type="http://schemas.microsoft.com/office/2007/relationships/hdphoto" Target="../media/hdphoto2.wdp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1.emf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7.jpeg"/><Relationship Id="rId18" Type="http://schemas.openxmlformats.org/officeDocument/2006/relationships/image" Target="../media/image30.png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5.jpeg"/><Relationship Id="rId5" Type="http://schemas.microsoft.com/office/2007/relationships/hdphoto" Target="../media/hdphoto2.wdp"/><Relationship Id="rId15" Type="http://schemas.openxmlformats.org/officeDocument/2006/relationships/image" Target="../media/image32.jpeg"/><Relationship Id="rId10" Type="http://schemas.openxmlformats.org/officeDocument/2006/relationships/image" Target="../media/image24.jpeg"/><Relationship Id="rId19" Type="http://schemas.openxmlformats.org/officeDocument/2006/relationships/image" Target="../media/image31.jpeg"/><Relationship Id="rId4" Type="http://schemas.openxmlformats.org/officeDocument/2006/relationships/image" Target="../media/image23.png"/><Relationship Id="rId9" Type="http://schemas.openxmlformats.org/officeDocument/2006/relationships/image" Target="../media/image21.emf"/><Relationship Id="rId1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7.jpeg"/><Relationship Id="rId18" Type="http://schemas.openxmlformats.org/officeDocument/2006/relationships/image" Target="../media/image30.png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5.jpeg"/><Relationship Id="rId5" Type="http://schemas.microsoft.com/office/2007/relationships/hdphoto" Target="../media/hdphoto2.wdp"/><Relationship Id="rId15" Type="http://schemas.openxmlformats.org/officeDocument/2006/relationships/image" Target="../media/image32.jpeg"/><Relationship Id="rId10" Type="http://schemas.openxmlformats.org/officeDocument/2006/relationships/image" Target="../media/image24.jpeg"/><Relationship Id="rId19" Type="http://schemas.openxmlformats.org/officeDocument/2006/relationships/image" Target="../media/image31.jpeg"/><Relationship Id="rId4" Type="http://schemas.openxmlformats.org/officeDocument/2006/relationships/image" Target="../media/image23.png"/><Relationship Id="rId9" Type="http://schemas.openxmlformats.org/officeDocument/2006/relationships/image" Target="../media/image21.emf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.jpeg"/><Relationship Id="rId18" Type="http://schemas.openxmlformats.org/officeDocument/2006/relationships/image" Target="../media/image30.png"/><Relationship Id="rId3" Type="http://schemas.openxmlformats.org/officeDocument/2006/relationships/image" Target="../media/image19.jpeg"/><Relationship Id="rId7" Type="http://schemas.openxmlformats.org/officeDocument/2006/relationships/image" Target="../media/image35.emf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5.jpeg"/><Relationship Id="rId5" Type="http://schemas.microsoft.com/office/2007/relationships/hdphoto" Target="../media/hdphoto2.wdp"/><Relationship Id="rId15" Type="http://schemas.openxmlformats.org/officeDocument/2006/relationships/image" Target="../media/image32.jpeg"/><Relationship Id="rId10" Type="http://schemas.openxmlformats.org/officeDocument/2006/relationships/image" Target="../media/image24.jpeg"/><Relationship Id="rId19" Type="http://schemas.openxmlformats.org/officeDocument/2006/relationships/image" Target="../media/image31.jpeg"/><Relationship Id="rId4" Type="http://schemas.openxmlformats.org/officeDocument/2006/relationships/image" Target="../media/image23.png"/><Relationship Id="rId9" Type="http://schemas.openxmlformats.org/officeDocument/2006/relationships/image" Target="../media/image36.emf"/><Relationship Id="rId1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6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jpeg"/><Relationship Id="rId5" Type="http://schemas.openxmlformats.org/officeDocument/2006/relationships/image" Target="../media/image63.png"/><Relationship Id="rId10" Type="http://schemas.openxmlformats.org/officeDocument/2006/relationships/image" Target="../media/image27.jpeg"/><Relationship Id="rId4" Type="http://schemas.openxmlformats.org/officeDocument/2006/relationships/image" Target="../media/image62.jpeg"/><Relationship Id="rId9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8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92.jpeg"/><Relationship Id="rId4" Type="http://schemas.openxmlformats.org/officeDocument/2006/relationships/image" Target="../media/image10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9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microsoft.com/office/2007/relationships/hdphoto" Target="../media/hdphoto4.wdp"/><Relationship Id="rId4" Type="http://schemas.openxmlformats.org/officeDocument/2006/relationships/image" Target="../media/image115.png"/><Relationship Id="rId9" Type="http://schemas.openxmlformats.org/officeDocument/2006/relationships/image" Target="../media/image1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11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9.jpeg"/><Relationship Id="rId7" Type="http://schemas.openxmlformats.org/officeDocument/2006/relationships/image" Target="../media/image122.emf"/><Relationship Id="rId12" Type="http://schemas.openxmlformats.org/officeDocument/2006/relationships/image" Target="../media/image12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25.jpeg"/><Relationship Id="rId5" Type="http://schemas.microsoft.com/office/2007/relationships/hdphoto" Target="../media/hdphoto5.wdp"/><Relationship Id="rId10" Type="http://schemas.openxmlformats.org/officeDocument/2006/relationships/image" Target="../media/image124.jpeg"/><Relationship Id="rId4" Type="http://schemas.openxmlformats.org/officeDocument/2006/relationships/image" Target="../media/image121.png"/><Relationship Id="rId9" Type="http://schemas.openxmlformats.org/officeDocument/2006/relationships/image" Target="../media/image12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microsoft.com/office/2007/relationships/hdphoto" Target="../media/hdphoto6.wdp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3.jpeg"/><Relationship Id="rId7" Type="http://schemas.openxmlformats.org/officeDocument/2006/relationships/image" Target="../media/image131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microsoft.com/office/2007/relationships/hdphoto" Target="../media/hdphoto5.wdp"/><Relationship Id="rId4" Type="http://schemas.openxmlformats.org/officeDocument/2006/relationships/image" Target="../media/image121.png"/><Relationship Id="rId9" Type="http://schemas.microsoft.com/office/2007/relationships/hdphoto" Target="../media/hdphoto6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2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1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300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2" y="265404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1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7"/>
            <a:ext cx="4382428" cy="65863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5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5" y="85858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8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1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9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1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1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6" y="2057402"/>
            <a:ext cx="2230245" cy="3116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1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172200" y="2616112"/>
            <a:ext cx="914400" cy="69858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61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400" y="1226419"/>
            <a:ext cx="800101" cy="9040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>
            <a:off x="2057401" y="3216275"/>
            <a:ext cx="975621" cy="659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7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8"/>
            <a:ext cx="1206500" cy="208438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00750" y="2731763"/>
            <a:ext cx="1085852" cy="5279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3" y="4114801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2" y="17145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2" y="2428877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2" y="3143252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2" y="3857626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1" y="45720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2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501" y="114302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501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1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1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601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7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7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5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2" y="5600702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2" y="2914702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80" y="228602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2" y="3553339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90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90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Wilson, G.,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M., Brewster, S. A., &amp; Hughes, S. A. (2011). Some Like it Hot ? Thermal Feedback for Mobile </a:t>
            </a:r>
            <a:r>
              <a:rPr lang="en-US" sz="800" dirty="0" smtClean="0">
                <a:latin typeface="Anime Ace 2.0 BB" pitchFamily="50" charset="0"/>
              </a:rPr>
              <a:t>Devices.</a:t>
            </a:r>
          </a:p>
          <a:p>
            <a:pPr algn="r"/>
            <a:r>
              <a:rPr lang="en-US" sz="800" dirty="0" smtClean="0">
                <a:latin typeface="Anime Ace 2.0 BB" pitchFamily="50" charset="0"/>
              </a:rPr>
              <a:t>Human </a:t>
            </a:r>
            <a:r>
              <a:rPr lang="en-US" sz="800" dirty="0">
                <a:latin typeface="Anime Ace 2.0 BB" pitchFamily="50" charset="0"/>
              </a:rPr>
              <a:t>Factors, 2555–2564. doi:10.1145/1978942.1979316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4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1"/>
            <a:ext cx="2793384" cy="324500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2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1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1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7" y="5688689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7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10"/>
            <a:ext cx="2560320" cy="25941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Jones</a:t>
            </a:r>
            <a:r>
              <a:rPr lang="en-US" sz="800" dirty="0">
                <a:latin typeface="Anime Ace 2.0 BB" pitchFamily="50" charset="0"/>
              </a:rPr>
              <a:t>, L. A., Kunkel, J., &amp; </a:t>
            </a:r>
            <a:r>
              <a:rPr lang="en-US" sz="800" dirty="0" err="1">
                <a:latin typeface="Anime Ace 2.0 BB" pitchFamily="50" charset="0"/>
              </a:rPr>
              <a:t>Piateski</a:t>
            </a:r>
            <a:r>
              <a:rPr lang="en-US" sz="800" dirty="0">
                <a:latin typeface="Anime Ace 2.0 BB" pitchFamily="50" charset="0"/>
              </a:rPr>
              <a:t>, E. (2009). 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back. Perception, 38(1), 52–68. Retrieved from http://www.ncbi.nlm.nih.gov/pubmed/19323136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7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90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2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1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6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29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1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2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2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5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2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8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3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1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Iwasaki, K., </a:t>
            </a:r>
            <a:r>
              <a:rPr lang="en-US" sz="800" dirty="0" err="1">
                <a:latin typeface="Anime Ace 2.0 BB" panose="02000503000000020004" pitchFamily="2" charset="0"/>
              </a:rPr>
              <a:t>Miyaki</a:t>
            </a:r>
            <a:r>
              <a:rPr lang="en-US" sz="800" dirty="0">
                <a:latin typeface="Anime Ace 2.0 BB" panose="02000503000000020004" pitchFamily="2" charset="0"/>
              </a:rPr>
              <a:t>, T., &amp;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r>
              <a:rPr lang="en-US" sz="800" dirty="0">
                <a:latin typeface="Anime Ace 2.0 BB" panose="02000503000000020004" pitchFamily="2" charset="0"/>
              </a:rPr>
              <a:t>, J. (2010). 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Warmth/Coolness. </a:t>
            </a:r>
            <a:r>
              <a:rPr lang="en-US" sz="800" dirty="0" smtClean="0">
                <a:latin typeface="Anime Ace 2.0 BB" panose="02000503000000020004" pitchFamily="2" charset="0"/>
              </a:rPr>
              <a:t>B-Interface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3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5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3" y="3709438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9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nime Ace 2.0 BB" panose="02000503000000020004" pitchFamily="2" charset="0"/>
              </a:rPr>
              <a:t>Paulos</a:t>
            </a:r>
            <a:r>
              <a:rPr lang="en-US" sz="800" dirty="0">
                <a:latin typeface="Anime Ace 2.0 BB" panose="02000503000000020004" pitchFamily="2" charset="0"/>
              </a:rPr>
              <a:t>, E. (2003). 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interface. Proceeding DUX ’03 Proceedings of the 2003 Conference on Designing for User Experiences, 1–4.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3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3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1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8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2"/>
            <a:ext cx="3415888" cy="20938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7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350781"/>
            <a:ext cx="341588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DANILOV, Y., &amp; Tyler, M. (2005). 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brain. Journal of Integrative Neuroscience, 4(4), 537–50. doi:10.1142/S0219635205000914</a:t>
            </a:r>
          </a:p>
          <a:p>
            <a:pPr algn="r"/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8" y="2404643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Seymour, S. (1965). Cyborg-­‐Evolution of the Superman, (1960), 1–24.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6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80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1" y="114302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1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1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8"/>
            <a:ext cx="3238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8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4" y="3476532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3" y="217171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70"/>
            <a:ext cx="2780707" cy="2579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9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31" y="2971797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70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1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600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7"/>
            <a:ext cx="1668780" cy="20827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4"/>
    </mc:Choice>
    <mc:Fallback xmlns=""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9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3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1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961914"/>
            <a:ext cx="4164170" cy="461508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6037" y="5674459"/>
            <a:ext cx="8471929" cy="1036843"/>
            <a:chOff x="342900" y="5674459"/>
            <a:chExt cx="8471929" cy="1036842"/>
          </a:xfrm>
        </p:grpSpPr>
        <p:pic>
          <p:nvPicPr>
            <p:cNvPr id="11" name="Picture 3" descr="C:\Users\TitoAlfaro\Documents\GitHub\PhDThesis\Presentations\Proposal\ColoredSketches\tast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6" t="31035" r="38431" b="47390"/>
            <a:stretch/>
          </p:blipFill>
          <p:spPr bwMode="auto">
            <a:xfrm>
              <a:off x="2201012" y="5674459"/>
              <a:ext cx="1036842" cy="10368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itoAlfaro\Documents\GitHub\PhDThesis\Presentations\Proposal\ColoredSketches\smel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749" r="33776" b="52534"/>
            <a:stretch/>
          </p:blipFill>
          <p:spPr bwMode="auto">
            <a:xfrm>
              <a:off x="5927138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TitoAlfaro\Documents\GitHub\PhDThesis\Presentations\Proposal\ColoredSketches\touch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33" t="28890" r="36087" b="48593"/>
            <a:stretch/>
          </p:blipFill>
          <p:spPr bwMode="auto">
            <a:xfrm>
              <a:off x="4068146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itoAlfaro\Documents\GitHub\PhDThesis\Presentations\Proposal\ColoredSketches\KidFace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6" t="57926" r="49378" b="33285"/>
            <a:stretch/>
          </p:blipFill>
          <p:spPr bwMode="auto">
            <a:xfrm>
              <a:off x="342900" y="5683481"/>
              <a:ext cx="1027821" cy="10278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itoAlfaro\Documents\GitHub\PhDThesis\Presentations\Proposal\ColoredSketches\sound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32954" r="44542" b="44306"/>
            <a:stretch/>
          </p:blipFill>
          <p:spPr bwMode="auto">
            <a:xfrm>
              <a:off x="7786129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342900"/>
            <a:ext cx="8177421" cy="613306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1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5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300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4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0347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Discrete </a:t>
            </a:r>
            <a:r>
              <a:rPr lang="en-US" sz="1400" b="1" cap="small" dirty="0">
                <a:latin typeface="Anime Ace 2.0 BB" pitchFamily="50" charset="0"/>
              </a:rPr>
              <a:t>and Continuous </a:t>
            </a:r>
            <a:r>
              <a:rPr lang="en-US" sz="1400" b="1" cap="small" dirty="0" smtClean="0">
                <a:latin typeface="Anime Ace 2.0 BB" pitchFamily="50" charset="0"/>
              </a:rPr>
              <a:t>Data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1. </a:t>
            </a:r>
            <a:r>
              <a:rPr lang="en-US" sz="1100" dirty="0">
                <a:latin typeface="Anime Ace 2.0 BB" pitchFamily="50" charset="0"/>
              </a:rPr>
              <a:t>Will a discreet signal </a:t>
            </a:r>
            <a:r>
              <a:rPr lang="en-US" sz="1100" dirty="0" smtClean="0">
                <a:latin typeface="Anime Ace 2.0 BB" pitchFamily="50" charset="0"/>
              </a:rPr>
              <a:t>(high-low) be </a:t>
            </a:r>
            <a:r>
              <a:rPr lang="en-US" sz="1100" dirty="0">
                <a:latin typeface="Anime Ace 2.0 BB" pitchFamily="50" charset="0"/>
              </a:rPr>
              <a:t>more effective than a continuous signal </a:t>
            </a:r>
            <a:r>
              <a:rPr lang="en-US" sz="1100" dirty="0" smtClean="0">
                <a:latin typeface="Anime Ace 2.0 BB" pitchFamily="50" charset="0"/>
              </a:rPr>
              <a:t>representing changing </a:t>
            </a:r>
            <a:r>
              <a:rPr lang="en-US" sz="1100" dirty="0">
                <a:latin typeface="Anime Ace 2.0 BB" pitchFamily="50" charset="0"/>
              </a:rPr>
              <a:t>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376" y="277359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Substitution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2. </a:t>
            </a:r>
            <a:r>
              <a:rPr lang="en-US" sz="1100" dirty="0" smtClean="0">
                <a:latin typeface="Anime Ace 2.0 BB" pitchFamily="50" charset="0"/>
              </a:rPr>
              <a:t>will </a:t>
            </a:r>
            <a:r>
              <a:rPr lang="en-US" sz="1100" dirty="0">
                <a:latin typeface="Anime Ace 2.0 BB" pitchFamily="50" charset="0"/>
              </a:rPr>
              <a:t>Digital Synesthesia prove to be a valid alternative to </a:t>
            </a:r>
            <a:r>
              <a:rPr lang="en-US" sz="1100" dirty="0" smtClean="0">
                <a:latin typeface="Anime Ace 2.0 BB" pitchFamily="50" charset="0"/>
              </a:rPr>
              <a:t>a natural sense when accomplishing </a:t>
            </a:r>
            <a:r>
              <a:rPr lang="en-US" sz="1100" dirty="0">
                <a:latin typeface="Anime Ace 2.0 BB" pitchFamily="50" charset="0"/>
              </a:rPr>
              <a:t>the same </a:t>
            </a:r>
            <a:r>
              <a:rPr lang="en-US" sz="1100" dirty="0" smtClean="0">
                <a:latin typeface="Anime Ace 2.0 BB" pitchFamily="50" charset="0"/>
              </a:rPr>
              <a:t>task?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376" y="417443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Augmentation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3</a:t>
            </a:r>
            <a:r>
              <a:rPr lang="en-US" sz="1100" dirty="0">
                <a:latin typeface="Anime Ace 2.0 BB" pitchFamily="50" charset="0"/>
              </a:rPr>
              <a:t>. Will users be able to understand the ability to fine tune the sensitivity of an artificial sense?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122863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New </a:t>
            </a:r>
            <a:r>
              <a:rPr lang="en-US" sz="1400" b="1" cap="small" dirty="0" smtClean="0">
                <a:latin typeface="Anime Ace 2.0 BB" pitchFamily="50" charset="0"/>
              </a:rPr>
              <a:t>Senses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4. </a:t>
            </a:r>
            <a:r>
              <a:rPr lang="en-US" sz="1100" dirty="0">
                <a:latin typeface="Anime Ace 2.0 BB" pitchFamily="50" charset="0"/>
              </a:rPr>
              <a:t>Is the user able to </a:t>
            </a:r>
            <a:r>
              <a:rPr lang="en-US" sz="1100" dirty="0" smtClean="0">
                <a:latin typeface="Anime Ace 2.0 BB" pitchFamily="50" charset="0"/>
              </a:rPr>
              <a:t>correctly </a:t>
            </a:r>
            <a:r>
              <a:rPr lang="en-US" sz="1100" dirty="0">
                <a:latin typeface="Anime Ace 2.0 BB" pitchFamily="50" charset="0"/>
              </a:rPr>
              <a:t>interpret a new artificial sense that the body previously did not have?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50" y="2532103"/>
            <a:ext cx="85725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The User and the New Stimuli</a:t>
            </a:r>
          </a:p>
          <a:p>
            <a:endParaRPr lang="en-US" sz="1400" b="1" cap="small" dirty="0" smtClean="0">
              <a:latin typeface="Anime Ace 2.0 BB" pitchFamily="50" charset="0"/>
            </a:endParaRPr>
          </a:p>
          <a:p>
            <a:r>
              <a:rPr lang="en-US" sz="1100" b="1" dirty="0" smtClean="0">
                <a:latin typeface="Anime Ace 2.0 BB" pitchFamily="50" charset="0"/>
              </a:rPr>
              <a:t>5</a:t>
            </a:r>
            <a:r>
              <a:rPr lang="en-US" sz="1100" b="1" dirty="0">
                <a:latin typeface="Anime Ace 2.0 BB" pitchFamily="50" charset="0"/>
              </a:rPr>
              <a:t>. </a:t>
            </a:r>
            <a:r>
              <a:rPr lang="en-US" sz="1100" dirty="0">
                <a:latin typeface="Anime Ace 2.0 BB" pitchFamily="50" charset="0"/>
              </a:rPr>
              <a:t>How accurate is the interpretation of data when experienced through new artificial senses</a:t>
            </a:r>
            <a:r>
              <a:rPr lang="en-US" sz="1100" dirty="0" smtClean="0">
                <a:latin typeface="Anime Ace 2.0 BB" pitchFamily="50" charset="0"/>
              </a:rPr>
              <a:t>?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6. </a:t>
            </a:r>
            <a:r>
              <a:rPr lang="en-US" sz="1100" dirty="0">
                <a:latin typeface="Anime Ace 2.0 BB" pitchFamily="50" charset="0"/>
              </a:rPr>
              <a:t>Will there be feelings of “phantom sense</a:t>
            </a:r>
            <a:r>
              <a:rPr lang="en-US" sz="1100" dirty="0" smtClean="0">
                <a:latin typeface="Anime Ace 2.0 BB" pitchFamily="50" charset="0"/>
              </a:rPr>
              <a:t>”?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itoAlfaro\Documents\GitHub\PhDThesis\Presentations\Proposal\ColoredSketches\tr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23046" r="25335" b="30422"/>
          <a:stretch/>
        </p:blipFill>
        <p:spPr bwMode="auto">
          <a:xfrm>
            <a:off x="1961910" y="935301"/>
            <a:ext cx="7048982" cy="56940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itoAlfaro\Documents\GitHub\PhDThesis\Presentations\Proposal\ColoredSketches\se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7" t="27033" r="39879" b="27134"/>
          <a:stretch/>
        </p:blipFill>
        <p:spPr bwMode="auto">
          <a:xfrm>
            <a:off x="114300" y="3123564"/>
            <a:ext cx="1714500" cy="350583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1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This is only the beginning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7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00" y="4625383"/>
            <a:ext cx="43434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What are the design principles and rules that we need to establish to create a new field of…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486400"/>
            <a:ext cx="4572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ime Ace 2.0 BB" pitchFamily="50" charset="0"/>
              </a:rPr>
              <a:t>… artificial sensory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7145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 Proximity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50" y="3143250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 Temperature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50" y="45720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ii Mobile sensors: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96427" y="989003"/>
            <a:ext cx="3222767" cy="5739273"/>
            <a:chOff x="4800600" y="989002"/>
            <a:chExt cx="3222767" cy="5739273"/>
          </a:xfrm>
        </p:grpSpPr>
        <p:pic>
          <p:nvPicPr>
            <p:cNvPr id="12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800600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74674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7326" y="991159"/>
            <a:ext cx="3222767" cy="5739273"/>
            <a:chOff x="320533" y="989002"/>
            <a:chExt cx="3222767" cy="5739273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320533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07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4914900" cy="68580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45" y="228600"/>
            <a:ext cx="356431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Sensitivity Control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40627" y="1600200"/>
            <a:ext cx="1120817" cy="457200"/>
          </a:xfrm>
          <a:prstGeom prst="wedgeEllipseCallout">
            <a:avLst>
              <a:gd name="adj1" fmla="val -57850"/>
              <a:gd name="adj2" fmla="val 1455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slider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806483" y="2971800"/>
            <a:ext cx="1422618" cy="571500"/>
          </a:xfrm>
          <a:prstGeom prst="wedgeEllipseCallout">
            <a:avLst>
              <a:gd name="adj1" fmla="val -102363"/>
              <a:gd name="adj2" fmla="val 147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Number</a:t>
            </a:r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Picker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2435304"/>
            <a:ext cx="2204782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the sensitivity dial to change the mapping between the sensed signal and the frequency response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323135" y="4044077"/>
            <a:ext cx="809590" cy="2274784"/>
          </a:xfrm>
          <a:custGeom>
            <a:avLst/>
            <a:gdLst>
              <a:gd name="connsiteX0" fmla="*/ 0 w 342900"/>
              <a:gd name="connsiteY0" fmla="*/ 0 h 2274784"/>
              <a:gd name="connsiteX1" fmla="*/ 200025 w 342900"/>
              <a:gd name="connsiteY1" fmla="*/ 0 h 2274784"/>
              <a:gd name="connsiteX2" fmla="*/ 200025 w 342900"/>
              <a:gd name="connsiteY2" fmla="*/ 0 h 2274784"/>
              <a:gd name="connsiteX3" fmla="*/ 285750 w 342900"/>
              <a:gd name="connsiteY3" fmla="*/ 0 h 2274784"/>
              <a:gd name="connsiteX4" fmla="*/ 342900 w 342900"/>
              <a:gd name="connsiteY4" fmla="*/ 0 h 2274784"/>
              <a:gd name="connsiteX5" fmla="*/ 342900 w 342900"/>
              <a:gd name="connsiteY5" fmla="*/ 1326957 h 2274784"/>
              <a:gd name="connsiteX6" fmla="*/ 809590 w 342900"/>
              <a:gd name="connsiteY6" fmla="*/ 1896738 h 2274784"/>
              <a:gd name="connsiteX7" fmla="*/ 342900 w 342900"/>
              <a:gd name="connsiteY7" fmla="*/ 1895653 h 2274784"/>
              <a:gd name="connsiteX8" fmla="*/ 342900 w 342900"/>
              <a:gd name="connsiteY8" fmla="*/ 2274784 h 2274784"/>
              <a:gd name="connsiteX9" fmla="*/ 285750 w 342900"/>
              <a:gd name="connsiteY9" fmla="*/ 2274784 h 2274784"/>
              <a:gd name="connsiteX10" fmla="*/ 200025 w 342900"/>
              <a:gd name="connsiteY10" fmla="*/ 2274784 h 2274784"/>
              <a:gd name="connsiteX11" fmla="*/ 200025 w 342900"/>
              <a:gd name="connsiteY11" fmla="*/ 2274784 h 2274784"/>
              <a:gd name="connsiteX12" fmla="*/ 0 w 342900"/>
              <a:gd name="connsiteY12" fmla="*/ 2274784 h 2274784"/>
              <a:gd name="connsiteX13" fmla="*/ 0 w 342900"/>
              <a:gd name="connsiteY13" fmla="*/ 1895653 h 2274784"/>
              <a:gd name="connsiteX14" fmla="*/ 0 w 342900"/>
              <a:gd name="connsiteY14" fmla="*/ 1326957 h 2274784"/>
              <a:gd name="connsiteX15" fmla="*/ 0 w 342900"/>
              <a:gd name="connsiteY15" fmla="*/ 1326957 h 2274784"/>
              <a:gd name="connsiteX16" fmla="*/ 0 w 342900"/>
              <a:gd name="connsiteY16" fmla="*/ 0 h 2274784"/>
              <a:gd name="connsiteX0" fmla="*/ 0 w 809590"/>
              <a:gd name="connsiteY0" fmla="*/ 0 h 2274784"/>
              <a:gd name="connsiteX1" fmla="*/ 200025 w 809590"/>
              <a:gd name="connsiteY1" fmla="*/ 0 h 2274784"/>
              <a:gd name="connsiteX2" fmla="*/ 200025 w 809590"/>
              <a:gd name="connsiteY2" fmla="*/ 0 h 2274784"/>
              <a:gd name="connsiteX3" fmla="*/ 285750 w 809590"/>
              <a:gd name="connsiteY3" fmla="*/ 0 h 2274784"/>
              <a:gd name="connsiteX4" fmla="*/ 342900 w 809590"/>
              <a:gd name="connsiteY4" fmla="*/ 0 h 2274784"/>
              <a:gd name="connsiteX5" fmla="*/ 350215 w 809590"/>
              <a:gd name="connsiteY5" fmla="*/ 1773184 h 2274784"/>
              <a:gd name="connsiteX6" fmla="*/ 809590 w 809590"/>
              <a:gd name="connsiteY6" fmla="*/ 1896738 h 2274784"/>
              <a:gd name="connsiteX7" fmla="*/ 342900 w 809590"/>
              <a:gd name="connsiteY7" fmla="*/ 1895653 h 2274784"/>
              <a:gd name="connsiteX8" fmla="*/ 342900 w 809590"/>
              <a:gd name="connsiteY8" fmla="*/ 2274784 h 2274784"/>
              <a:gd name="connsiteX9" fmla="*/ 285750 w 809590"/>
              <a:gd name="connsiteY9" fmla="*/ 2274784 h 2274784"/>
              <a:gd name="connsiteX10" fmla="*/ 200025 w 809590"/>
              <a:gd name="connsiteY10" fmla="*/ 2274784 h 2274784"/>
              <a:gd name="connsiteX11" fmla="*/ 200025 w 809590"/>
              <a:gd name="connsiteY11" fmla="*/ 2274784 h 2274784"/>
              <a:gd name="connsiteX12" fmla="*/ 0 w 809590"/>
              <a:gd name="connsiteY12" fmla="*/ 2274784 h 2274784"/>
              <a:gd name="connsiteX13" fmla="*/ 0 w 809590"/>
              <a:gd name="connsiteY13" fmla="*/ 1895653 h 2274784"/>
              <a:gd name="connsiteX14" fmla="*/ 0 w 809590"/>
              <a:gd name="connsiteY14" fmla="*/ 1326957 h 2274784"/>
              <a:gd name="connsiteX15" fmla="*/ 0 w 809590"/>
              <a:gd name="connsiteY15" fmla="*/ 1326957 h 2274784"/>
              <a:gd name="connsiteX16" fmla="*/ 0 w 809590"/>
              <a:gd name="connsiteY16" fmla="*/ 0 h 22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9590" h="2274784">
                <a:moveTo>
                  <a:pt x="0" y="0"/>
                </a:moveTo>
                <a:lnTo>
                  <a:pt x="200025" y="0"/>
                </a:lnTo>
                <a:lnTo>
                  <a:pt x="200025" y="0"/>
                </a:lnTo>
                <a:lnTo>
                  <a:pt x="285750" y="0"/>
                </a:lnTo>
                <a:lnTo>
                  <a:pt x="342900" y="0"/>
                </a:lnTo>
                <a:cubicBezTo>
                  <a:pt x="345338" y="591061"/>
                  <a:pt x="347777" y="1182123"/>
                  <a:pt x="350215" y="1773184"/>
                </a:cubicBezTo>
                <a:lnTo>
                  <a:pt x="809590" y="1896738"/>
                </a:lnTo>
                <a:lnTo>
                  <a:pt x="342900" y="1895653"/>
                </a:lnTo>
                <a:lnTo>
                  <a:pt x="342900" y="2274784"/>
                </a:lnTo>
                <a:lnTo>
                  <a:pt x="285750" y="2274784"/>
                </a:lnTo>
                <a:lnTo>
                  <a:pt x="200025" y="2274784"/>
                </a:lnTo>
                <a:lnTo>
                  <a:pt x="200025" y="2274784"/>
                </a:lnTo>
                <a:lnTo>
                  <a:pt x="0" y="2274784"/>
                </a:lnTo>
                <a:lnTo>
                  <a:pt x="0" y="1895653"/>
                </a:lnTo>
                <a:lnTo>
                  <a:pt x="0" y="1326957"/>
                </a:lnTo>
                <a:lnTo>
                  <a:pt x="0" y="132695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9748" y="575893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1635" y="4044077"/>
            <a:ext cx="457200" cy="22747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800" dirty="0" smtClean="0"/>
              <a:t>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200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300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400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500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600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700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800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900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1000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>
                              <a:latin typeface="Anime Ace 2.0 BB" pitchFamily="50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* 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Anime Ace 2.0 BB" pitchFamily="50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blipFill rotWithShape="1">
                <a:blip r:embed="rId6"/>
                <a:stretch>
                  <a:fillRect b="-37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26909" y="5391067"/>
            <a:ext cx="285093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nime Ace 2.0 BB" pitchFamily="50" charset="0"/>
              </a:rPr>
              <a:t>X=Sensor Value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In_min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in_max</a:t>
            </a:r>
            <a:r>
              <a:rPr lang="en-US" sz="1000" dirty="0" smtClean="0">
                <a:latin typeface="Anime Ace 2.0 BB" pitchFamily="50" charset="0"/>
              </a:rPr>
              <a:t> = sensor range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Out_min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Out_max</a:t>
            </a:r>
            <a:r>
              <a:rPr lang="en-US" sz="1000" dirty="0" smtClean="0">
                <a:latin typeface="Anime Ace 2.0 BB" pitchFamily="50" charset="0"/>
              </a:rPr>
              <a:t> = 0, 1000</a:t>
            </a:r>
            <a:endParaRPr lang="en-US" sz="1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0991" r="13134" b="27957"/>
          <a:stretch/>
        </p:blipFill>
        <p:spPr>
          <a:xfrm>
            <a:off x="4553939" y="5393667"/>
            <a:ext cx="243840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7122462" y="4930799"/>
            <a:ext cx="1903007" cy="18344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5253" b="22336"/>
          <a:stretch/>
        </p:blipFill>
        <p:spPr>
          <a:xfrm>
            <a:off x="7122460" y="3431432"/>
            <a:ext cx="1903008" cy="1369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429000"/>
            <a:ext cx="243840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753934" y="4411334"/>
            <a:ext cx="1636913" cy="235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429000"/>
            <a:ext cx="2502200" cy="3336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8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3092" r="17120" b="8229"/>
          <a:stretch/>
        </p:blipFill>
        <p:spPr>
          <a:xfrm>
            <a:off x="2971802" y="114300"/>
            <a:ext cx="3198283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329" y="3565141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3753" y="2628900"/>
            <a:ext cx="174684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829300" y="2740921"/>
            <a:ext cx="1485900" cy="376123"/>
          </a:xfrm>
          <a:prstGeom prst="wedgeEllipseCallout">
            <a:avLst>
              <a:gd name="adj1" fmla="val -72885"/>
              <a:gd name="adj2" fmla="val -3376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534" y="4930799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658100" y="1828801"/>
            <a:ext cx="1485900" cy="376123"/>
          </a:xfrm>
          <a:prstGeom prst="wedgeEllipseCallout">
            <a:avLst>
              <a:gd name="adj1" fmla="val 27550"/>
              <a:gd name="adj2" fmla="val -1977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9" name="Oval Callout 18"/>
          <p:cNvSpPr/>
          <p:nvPr/>
        </p:nvSpPr>
        <p:spPr>
          <a:xfrm flipH="1">
            <a:off x="7429500" y="228600"/>
            <a:ext cx="1485900" cy="457200"/>
          </a:xfrm>
          <a:prstGeom prst="wedgeEllipseCallout">
            <a:avLst>
              <a:gd name="adj1" fmla="val 59480"/>
              <a:gd name="adj2" fmla="val 10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Power and </a:t>
            </a:r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ioio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2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79069085"/>
              </p:ext>
            </p:extLst>
          </p:nvPr>
        </p:nvGraphicFramePr>
        <p:xfrm>
          <a:off x="457200" y="3642968"/>
          <a:ext cx="3656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8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8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99" y="2833778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670654986"/>
              </p:ext>
            </p:extLst>
          </p:nvPr>
        </p:nvGraphicFramePr>
        <p:xfrm>
          <a:off x="342900" y="3771900"/>
          <a:ext cx="39058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900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98" y="2833778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50722882"/>
              </p:ext>
            </p:extLst>
          </p:nvPr>
        </p:nvGraphicFramePr>
        <p:xfrm>
          <a:off x="457200" y="36576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5715000" y="4608152"/>
            <a:ext cx="3312622" cy="2086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20141027_1413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23625"/>
          <a:stretch/>
        </p:blipFill>
        <p:spPr bwMode="auto">
          <a:xfrm>
            <a:off x="5715000" y="3437156"/>
            <a:ext cx="3312622" cy="10582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20141027_1418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114300" y="3437157"/>
            <a:ext cx="53721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21077"/>
          <a:stretch/>
        </p:blipFill>
        <p:spPr bwMode="auto">
          <a:xfrm>
            <a:off x="3062534" y="114300"/>
            <a:ext cx="596508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5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830" y="3535381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2" y="6094543"/>
            <a:ext cx="215316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9945" y="3959525"/>
            <a:ext cx="3886199" cy="2811295"/>
            <a:chOff x="4789943" y="3959524"/>
            <a:chExt cx="3886199" cy="2811294"/>
          </a:xfrm>
        </p:grpSpPr>
        <p:pic>
          <p:nvPicPr>
            <p:cNvPr id="22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43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TitoAlfaro\Documents\PhDThesis\images\Screenshot_2014-10-27-14-47-0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122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57202" y="3959525"/>
            <a:ext cx="3886199" cy="2811295"/>
            <a:chOff x="457201" y="3959524"/>
            <a:chExt cx="3886199" cy="2811294"/>
          </a:xfrm>
        </p:grpSpPr>
        <p:pic>
          <p:nvPicPr>
            <p:cNvPr id="19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TitoAlfaro\Documents\PhDThesis\images\Screenshot_2014-10-27-14-47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98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429000" y="114299"/>
            <a:ext cx="5126510" cy="3708540"/>
            <a:chOff x="3314700" y="114299"/>
            <a:chExt cx="5126510" cy="3708540"/>
          </a:xfrm>
        </p:grpSpPr>
        <p:pic>
          <p:nvPicPr>
            <p:cNvPr id="1031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114299"/>
              <a:ext cx="5126510" cy="37085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TitoAlfaro\Documents\PhDThesis\images\Screenshot_2014-10-27-14-46-5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644" y="656258"/>
              <a:ext cx="4343400" cy="271462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7085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502" y="1882766"/>
            <a:ext cx="20574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Main User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530" y="627425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Visual feedback, green for correct…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36502" y="6484164"/>
            <a:ext cx="215316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 for wrong.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29100" y="114299"/>
            <a:ext cx="3640610" cy="6483391"/>
            <a:chOff x="4229100" y="114299"/>
            <a:chExt cx="3640610" cy="6483390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229100" y="114299"/>
              <a:ext cx="3640610" cy="6483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TitoAlfaro\Documents\PhDThesis\images\Screenshot_2014-10-27-16-05-2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828" y="685799"/>
              <a:ext cx="3034665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80144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799577"/>
            <a:ext cx="20574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Second User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58100" y="3668915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15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08686883"/>
              </p:ext>
            </p:extLst>
          </p:nvPr>
        </p:nvGraphicFramePr>
        <p:xfrm>
          <a:off x="1657032" y="735496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26018316"/>
              </p:ext>
            </p:extLst>
          </p:nvPr>
        </p:nvGraphicFramePr>
        <p:xfrm>
          <a:off x="1657032" y="3771900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64439"/>
              </p:ext>
            </p:extLst>
          </p:nvPr>
        </p:nvGraphicFramePr>
        <p:xfrm>
          <a:off x="5143502" y="1943100"/>
          <a:ext cx="3437889" cy="134950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49902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and Accuracy of the last 6 turns, </a:t>
                      </a:r>
                      <a:r>
                        <a:rPr lang="en-US" sz="1500" dirty="0" smtClean="0">
                          <a:effectLst/>
                        </a:rPr>
                        <a:t>with and without</a:t>
                      </a:r>
                      <a:r>
                        <a:rPr lang="en-US" sz="1500" baseline="0" dirty="0" smtClean="0">
                          <a:effectLst/>
                        </a:rPr>
                        <a:t>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58.01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66.67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45.95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83.33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82977"/>
              </p:ext>
            </p:extLst>
          </p:nvPr>
        </p:nvGraphicFramePr>
        <p:xfrm>
          <a:off x="571502" y="2053843"/>
          <a:ext cx="3437889" cy="109296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57.99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59.93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6661" y="3543364"/>
            <a:ext cx="296756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or without feedback through the study averages out to roughly the same.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slightly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661" y="3692606"/>
            <a:ext cx="2967566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feedback was significantly shorter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significantly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toAlfaro\Documents\PhDThesis\images\IMG_00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15369" r="34478" b="34278"/>
          <a:stretch/>
        </p:blipFill>
        <p:spPr bwMode="auto">
          <a:xfrm rot="5400000">
            <a:off x="45757" y="3497545"/>
            <a:ext cx="3299388" cy="31622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3386668" y="3429001"/>
            <a:ext cx="3214011" cy="32993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IMG_00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t="10404" r="9558" b="16881"/>
          <a:stretch/>
        </p:blipFill>
        <p:spPr bwMode="auto">
          <a:xfrm>
            <a:off x="2943077" y="112144"/>
            <a:ext cx="3657600" cy="32003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IMG_0014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3660" r="34961" b="37737"/>
          <a:stretch/>
        </p:blipFill>
        <p:spPr bwMode="auto">
          <a:xfrm rot="5400000">
            <a:off x="6695003" y="106582"/>
            <a:ext cx="2329133" cy="23402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2143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6319" y="211669"/>
            <a:ext cx="237187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17" y="2743202"/>
            <a:ext cx="33294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227" y="6272102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727" y="3527989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  <p:sp>
        <p:nvSpPr>
          <p:cNvPr id="12" name="Oval Callout 11"/>
          <p:cNvSpPr/>
          <p:nvPr/>
        </p:nvSpPr>
        <p:spPr>
          <a:xfrm flipH="1">
            <a:off x="5524226" y="1567276"/>
            <a:ext cx="3110893" cy="923163"/>
          </a:xfrm>
          <a:custGeom>
            <a:avLst/>
            <a:gdLst>
              <a:gd name="connsiteX0" fmla="*/ 2324375 w 1943100"/>
              <a:gd name="connsiteY0" fmla="*/ -546913 h 376123"/>
              <a:gd name="connsiteX1" fmla="*/ 1466262 w 1943100"/>
              <a:gd name="connsiteY1" fmla="*/ 26207 h 376123"/>
              <a:gd name="connsiteX2" fmla="*/ 1065197 w 1943100"/>
              <a:gd name="connsiteY2" fmla="*/ 375249 h 376123"/>
              <a:gd name="connsiteX3" fmla="*/ 713041 w 1943100"/>
              <a:gd name="connsiteY3" fmla="*/ 369345 h 376123"/>
              <a:gd name="connsiteX4" fmla="*/ 796004 w 1943100"/>
              <a:gd name="connsiteY4" fmla="*/ 3096 h 376123"/>
              <a:gd name="connsiteX5" fmla="*/ 1117006 w 1943100"/>
              <a:gd name="connsiteY5" fmla="*/ 2120 h 376123"/>
              <a:gd name="connsiteX6" fmla="*/ 2324375 w 1943100"/>
              <a:gd name="connsiteY6" fmla="*/ -546913 h 376123"/>
              <a:gd name="connsiteX0" fmla="*/ 2170870 w 2170870"/>
              <a:gd name="connsiteY0" fmla="*/ 0 h 923037"/>
              <a:gd name="connsiteX1" fmla="*/ 1312757 w 2170870"/>
              <a:gd name="connsiteY1" fmla="*/ 573120 h 923037"/>
              <a:gd name="connsiteX2" fmla="*/ 911692 w 2170870"/>
              <a:gd name="connsiteY2" fmla="*/ 922162 h 923037"/>
              <a:gd name="connsiteX3" fmla="*/ 559536 w 2170870"/>
              <a:gd name="connsiteY3" fmla="*/ 916258 h 923037"/>
              <a:gd name="connsiteX4" fmla="*/ 333 w 2170870"/>
              <a:gd name="connsiteY4" fmla="*/ 641085 h 923037"/>
              <a:gd name="connsiteX5" fmla="*/ 642499 w 2170870"/>
              <a:gd name="connsiteY5" fmla="*/ 550009 h 923037"/>
              <a:gd name="connsiteX6" fmla="*/ 963501 w 2170870"/>
              <a:gd name="connsiteY6" fmla="*/ 549033 h 923037"/>
              <a:gd name="connsiteX7" fmla="*/ 2170870 w 2170870"/>
              <a:gd name="connsiteY7" fmla="*/ 0 h 923037"/>
              <a:gd name="connsiteX0" fmla="*/ 2184933 w 2184933"/>
              <a:gd name="connsiteY0" fmla="*/ 0 h 923037"/>
              <a:gd name="connsiteX1" fmla="*/ 1326820 w 2184933"/>
              <a:gd name="connsiteY1" fmla="*/ 573120 h 923037"/>
              <a:gd name="connsiteX2" fmla="*/ 925755 w 2184933"/>
              <a:gd name="connsiteY2" fmla="*/ 922162 h 923037"/>
              <a:gd name="connsiteX3" fmla="*/ 573599 w 2184933"/>
              <a:gd name="connsiteY3" fmla="*/ 916258 h 923037"/>
              <a:gd name="connsiteX4" fmla="*/ 238682 w 2184933"/>
              <a:gd name="connsiteY4" fmla="*/ 796361 h 923037"/>
              <a:gd name="connsiteX5" fmla="*/ 14396 w 2184933"/>
              <a:gd name="connsiteY5" fmla="*/ 641085 h 923037"/>
              <a:gd name="connsiteX6" fmla="*/ 656562 w 2184933"/>
              <a:gd name="connsiteY6" fmla="*/ 550009 h 923037"/>
              <a:gd name="connsiteX7" fmla="*/ 977564 w 2184933"/>
              <a:gd name="connsiteY7" fmla="*/ 549033 h 923037"/>
              <a:gd name="connsiteX8" fmla="*/ 2184933 w 2184933"/>
              <a:gd name="connsiteY8" fmla="*/ 0 h 923037"/>
              <a:gd name="connsiteX0" fmla="*/ 2190988 w 2190988"/>
              <a:gd name="connsiteY0" fmla="*/ 0 h 922162"/>
              <a:gd name="connsiteX1" fmla="*/ 1332875 w 2190988"/>
              <a:gd name="connsiteY1" fmla="*/ 573120 h 922162"/>
              <a:gd name="connsiteX2" fmla="*/ 931810 w 2190988"/>
              <a:gd name="connsiteY2" fmla="*/ 922162 h 922162"/>
              <a:gd name="connsiteX3" fmla="*/ 579654 w 2190988"/>
              <a:gd name="connsiteY3" fmla="*/ 916258 h 922162"/>
              <a:gd name="connsiteX4" fmla="*/ 167099 w 2190988"/>
              <a:gd name="connsiteY4" fmla="*/ 856746 h 922162"/>
              <a:gd name="connsiteX5" fmla="*/ 20451 w 2190988"/>
              <a:gd name="connsiteY5" fmla="*/ 641085 h 922162"/>
              <a:gd name="connsiteX6" fmla="*/ 662617 w 2190988"/>
              <a:gd name="connsiteY6" fmla="*/ 550009 h 922162"/>
              <a:gd name="connsiteX7" fmla="*/ 983619 w 2190988"/>
              <a:gd name="connsiteY7" fmla="*/ 549033 h 922162"/>
              <a:gd name="connsiteX8" fmla="*/ 2190988 w 2190988"/>
              <a:gd name="connsiteY8" fmla="*/ 0 h 922162"/>
              <a:gd name="connsiteX0" fmla="*/ 2172794 w 2172794"/>
              <a:gd name="connsiteY0" fmla="*/ 0 h 922162"/>
              <a:gd name="connsiteX1" fmla="*/ 1314681 w 2172794"/>
              <a:gd name="connsiteY1" fmla="*/ 573120 h 922162"/>
              <a:gd name="connsiteX2" fmla="*/ 913616 w 2172794"/>
              <a:gd name="connsiteY2" fmla="*/ 922162 h 922162"/>
              <a:gd name="connsiteX3" fmla="*/ 561460 w 2172794"/>
              <a:gd name="connsiteY3" fmla="*/ 916258 h 922162"/>
              <a:gd name="connsiteX4" fmla="*/ 148905 w 2172794"/>
              <a:gd name="connsiteY4" fmla="*/ 856746 h 922162"/>
              <a:gd name="connsiteX5" fmla="*/ 2257 w 2172794"/>
              <a:gd name="connsiteY5" fmla="*/ 641085 h 922162"/>
              <a:gd name="connsiteX6" fmla="*/ 243796 w 2172794"/>
              <a:gd name="connsiteY6" fmla="*/ 606580 h 922162"/>
              <a:gd name="connsiteX7" fmla="*/ 644423 w 2172794"/>
              <a:gd name="connsiteY7" fmla="*/ 550009 h 922162"/>
              <a:gd name="connsiteX8" fmla="*/ 965425 w 2172794"/>
              <a:gd name="connsiteY8" fmla="*/ 549033 h 922162"/>
              <a:gd name="connsiteX9" fmla="*/ 2172794 w 2172794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24137"/>
              <a:gd name="connsiteX1" fmla="*/ 2253417 w 3111530"/>
              <a:gd name="connsiteY1" fmla="*/ 573120 h 924137"/>
              <a:gd name="connsiteX2" fmla="*/ 1852352 w 3111530"/>
              <a:gd name="connsiteY2" fmla="*/ 922162 h 924137"/>
              <a:gd name="connsiteX3" fmla="*/ 1500196 w 3111530"/>
              <a:gd name="connsiteY3" fmla="*/ 916258 h 924137"/>
              <a:gd name="connsiteX4" fmla="*/ 1001376 w 3111530"/>
              <a:gd name="connsiteY4" fmla="*/ 701470 h 924137"/>
              <a:gd name="connsiteX5" fmla="*/ 713 w 3111530"/>
              <a:gd name="connsiteY5" fmla="*/ 304655 h 924137"/>
              <a:gd name="connsiteX6" fmla="*/ 1182532 w 3111530"/>
              <a:gd name="connsiteY6" fmla="*/ 606580 h 924137"/>
              <a:gd name="connsiteX7" fmla="*/ 1583159 w 3111530"/>
              <a:gd name="connsiteY7" fmla="*/ 550009 h 924137"/>
              <a:gd name="connsiteX8" fmla="*/ 1904161 w 3111530"/>
              <a:gd name="connsiteY8" fmla="*/ 549033 h 924137"/>
              <a:gd name="connsiteX9" fmla="*/ 3111530 w 3111530"/>
              <a:gd name="connsiteY9" fmla="*/ 0 h 924137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2162"/>
              <a:gd name="connsiteX1" fmla="*/ 2253219 w 3111332"/>
              <a:gd name="connsiteY1" fmla="*/ 573120 h 922162"/>
              <a:gd name="connsiteX2" fmla="*/ 1852154 w 3111332"/>
              <a:gd name="connsiteY2" fmla="*/ 922162 h 922162"/>
              <a:gd name="connsiteX3" fmla="*/ 1499998 w 3111332"/>
              <a:gd name="connsiteY3" fmla="*/ 916258 h 922162"/>
              <a:gd name="connsiteX4" fmla="*/ 1027057 w 3111332"/>
              <a:gd name="connsiteY4" fmla="*/ 753228 h 922162"/>
              <a:gd name="connsiteX5" fmla="*/ 515 w 3111332"/>
              <a:gd name="connsiteY5" fmla="*/ 304655 h 922162"/>
              <a:gd name="connsiteX6" fmla="*/ 1182334 w 3111332"/>
              <a:gd name="connsiteY6" fmla="*/ 606580 h 922162"/>
              <a:gd name="connsiteX7" fmla="*/ 1582961 w 3111332"/>
              <a:gd name="connsiteY7" fmla="*/ 550009 h 922162"/>
              <a:gd name="connsiteX8" fmla="*/ 1903963 w 3111332"/>
              <a:gd name="connsiteY8" fmla="*/ 549033 h 922162"/>
              <a:gd name="connsiteX9" fmla="*/ 3111332 w 3111332"/>
              <a:gd name="connsiteY9" fmla="*/ 0 h 92216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23162"/>
              <a:gd name="connsiteX1" fmla="*/ 2252780 w 3110893"/>
              <a:gd name="connsiteY1" fmla="*/ 573120 h 923162"/>
              <a:gd name="connsiteX2" fmla="*/ 1851715 w 3110893"/>
              <a:gd name="connsiteY2" fmla="*/ 922162 h 923162"/>
              <a:gd name="connsiteX3" fmla="*/ 1499559 w 3110893"/>
              <a:gd name="connsiteY3" fmla="*/ 916258 h 923162"/>
              <a:gd name="connsiteX4" fmla="*/ 1120403 w 3110893"/>
              <a:gd name="connsiteY4" fmla="*/ 678981 h 923162"/>
              <a:gd name="connsiteX5" fmla="*/ 76 w 3110893"/>
              <a:gd name="connsiteY5" fmla="*/ 304655 h 923162"/>
              <a:gd name="connsiteX6" fmla="*/ 1181895 w 3110893"/>
              <a:gd name="connsiteY6" fmla="*/ 606580 h 923162"/>
              <a:gd name="connsiteX7" fmla="*/ 1582522 w 3110893"/>
              <a:gd name="connsiteY7" fmla="*/ 550009 h 923162"/>
              <a:gd name="connsiteX8" fmla="*/ 1903524 w 3110893"/>
              <a:gd name="connsiteY8" fmla="*/ 549033 h 923162"/>
              <a:gd name="connsiteX9" fmla="*/ 3110893 w 3110893"/>
              <a:gd name="connsiteY9" fmla="*/ 0 h 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0893" h="923162">
                <a:moveTo>
                  <a:pt x="3110893" y="0"/>
                </a:moveTo>
                <a:lnTo>
                  <a:pt x="2252780" y="573120"/>
                </a:lnTo>
                <a:cubicBezTo>
                  <a:pt x="3061736" y="665765"/>
                  <a:pt x="2787277" y="904624"/>
                  <a:pt x="1851715" y="922162"/>
                </a:cubicBezTo>
                <a:cubicBezTo>
                  <a:pt x="1734330" y="920194"/>
                  <a:pt x="1627409" y="928626"/>
                  <a:pt x="1499559" y="916258"/>
                </a:cubicBezTo>
                <a:cubicBezTo>
                  <a:pt x="1322966" y="899175"/>
                  <a:pt x="842373" y="891845"/>
                  <a:pt x="1120403" y="678981"/>
                </a:cubicBezTo>
                <a:cubicBezTo>
                  <a:pt x="1027203" y="633119"/>
                  <a:pt x="-10173" y="316722"/>
                  <a:pt x="76" y="304655"/>
                </a:cubicBezTo>
                <a:cubicBezTo>
                  <a:pt x="10325" y="292588"/>
                  <a:pt x="1074867" y="621759"/>
                  <a:pt x="1181895" y="606580"/>
                </a:cubicBezTo>
                <a:cubicBezTo>
                  <a:pt x="1292831" y="567955"/>
                  <a:pt x="1462251" y="559600"/>
                  <a:pt x="1582522" y="550009"/>
                </a:cubicBezTo>
                <a:cubicBezTo>
                  <a:pt x="1688503" y="546240"/>
                  <a:pt x="1796984" y="545911"/>
                  <a:pt x="1903524" y="549033"/>
                </a:cubicBezTo>
                <a:lnTo>
                  <a:pt x="31108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          transducer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9443" y="2560738"/>
            <a:ext cx="2340255" cy="4167649"/>
            <a:chOff x="6689441" y="2560737"/>
            <a:chExt cx="2340255" cy="4167649"/>
          </a:xfrm>
        </p:grpSpPr>
        <p:pic>
          <p:nvPicPr>
            <p:cNvPr id="18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6689441" y="2560737"/>
              <a:ext cx="2340255" cy="4167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TitoAlfaro\Documents\PhDThesis\images\Screenshot_2014-10-27-16-02-4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732" y="2938272"/>
              <a:ext cx="1947672" cy="346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third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280326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554"/>
              </p:ext>
            </p:extLst>
          </p:nvPr>
        </p:nvGraphicFramePr>
        <p:xfrm>
          <a:off x="1984375" y="4686300"/>
          <a:ext cx="5175250" cy="14173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101725"/>
                <a:gridCol w="3543300"/>
                <a:gridCol w="530225"/>
              </a:tblGrid>
              <a:tr h="3657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Sensor 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Response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N=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or weather related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Has to do with the stairs. Shape, Distance or Materials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Idea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4343400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5" y="114301"/>
            <a:ext cx="3181257" cy="3181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114300"/>
            <a:ext cx="21717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</a:t>
            </a:r>
            <a:r>
              <a:rPr lang="en-US" sz="1100" dirty="0">
                <a:latin typeface="Anime Ace 2.0 BB" pitchFamily="50" charset="0"/>
              </a:rPr>
              <a:t>freshener Is modified to respond to the </a:t>
            </a:r>
            <a:r>
              <a:rPr lang="en-US" sz="1100" dirty="0" err="1">
                <a:latin typeface="Anime Ace 2.0 BB" pitchFamily="50" charset="0"/>
              </a:rPr>
              <a:t>foodcam</a:t>
            </a:r>
            <a:r>
              <a:rPr lang="en-US" sz="1100" dirty="0">
                <a:latin typeface="Anime Ace 2.0 BB" pitchFamily="50" charset="0"/>
              </a:rPr>
              <a:t> feed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6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images\20141028_1011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19506" b="26826"/>
          <a:stretch/>
        </p:blipFill>
        <p:spPr bwMode="auto">
          <a:xfrm rot="5400000">
            <a:off x="2424560" y="4008325"/>
            <a:ext cx="3341131" cy="22083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airwick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43094"/>
          <a:stretch/>
        </p:blipFill>
        <p:spPr bwMode="auto">
          <a:xfrm>
            <a:off x="5771072" y="4000500"/>
            <a:ext cx="11731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6472372" y="4798443"/>
            <a:ext cx="314056" cy="2284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6721303" y="4870263"/>
            <a:ext cx="522731" cy="3801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7244032" y="4725012"/>
            <a:ext cx="756968" cy="550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677406" y="3966157"/>
            <a:ext cx="1127992" cy="102905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41834 w 41860"/>
              <a:gd name="connsiteY8" fmla="*/ 15213 h 43219"/>
              <a:gd name="connsiteX9" fmla="*/ 40386 w 41860"/>
              <a:gd name="connsiteY9" fmla="*/ 17889 h 43219"/>
              <a:gd name="connsiteX10" fmla="*/ 38360 w 41860"/>
              <a:gd name="connsiteY10" fmla="*/ 5285 h 43219"/>
              <a:gd name="connsiteX11" fmla="*/ 38436 w 41860"/>
              <a:gd name="connsiteY11" fmla="*/ 6549 h 43219"/>
              <a:gd name="connsiteX12" fmla="*/ 29114 w 41860"/>
              <a:gd name="connsiteY12" fmla="*/ 3811 h 43219"/>
              <a:gd name="connsiteX13" fmla="*/ 29856 w 41860"/>
              <a:gd name="connsiteY13" fmla="*/ 2199 h 43219"/>
              <a:gd name="connsiteX14" fmla="*/ 22177 w 41860"/>
              <a:gd name="connsiteY14" fmla="*/ 4579 h 43219"/>
              <a:gd name="connsiteX15" fmla="*/ 22536 w 41860"/>
              <a:gd name="connsiteY15" fmla="*/ 3189 h 43219"/>
              <a:gd name="connsiteX16" fmla="*/ 14036 w 41860"/>
              <a:gd name="connsiteY16" fmla="*/ 5051 h 43219"/>
              <a:gd name="connsiteX17" fmla="*/ 15336 w 41860"/>
              <a:gd name="connsiteY17" fmla="*/ 6399 h 43219"/>
              <a:gd name="connsiteX18" fmla="*/ 4163 w 41860"/>
              <a:gd name="connsiteY18" fmla="*/ 15648 h 43219"/>
              <a:gd name="connsiteX19" fmla="*/ 3936 w 41860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38360 w 41860"/>
              <a:gd name="connsiteY8" fmla="*/ 5285 h 43219"/>
              <a:gd name="connsiteX9" fmla="*/ 38436 w 41860"/>
              <a:gd name="connsiteY9" fmla="*/ 6549 h 43219"/>
              <a:gd name="connsiteX10" fmla="*/ 29114 w 41860"/>
              <a:gd name="connsiteY10" fmla="*/ 3811 h 43219"/>
              <a:gd name="connsiteX11" fmla="*/ 29856 w 41860"/>
              <a:gd name="connsiteY11" fmla="*/ 2199 h 43219"/>
              <a:gd name="connsiteX12" fmla="*/ 22177 w 41860"/>
              <a:gd name="connsiteY12" fmla="*/ 4579 h 43219"/>
              <a:gd name="connsiteX13" fmla="*/ 22536 w 41860"/>
              <a:gd name="connsiteY13" fmla="*/ 3189 h 43219"/>
              <a:gd name="connsiteX14" fmla="*/ 14036 w 41860"/>
              <a:gd name="connsiteY14" fmla="*/ 5051 h 43219"/>
              <a:gd name="connsiteX15" fmla="*/ 15336 w 41860"/>
              <a:gd name="connsiteY15" fmla="*/ 6399 h 43219"/>
              <a:gd name="connsiteX16" fmla="*/ 4163 w 41860"/>
              <a:gd name="connsiteY16" fmla="*/ 15648 h 43219"/>
              <a:gd name="connsiteX17" fmla="*/ 3936 w 41860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5499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362 h 43352"/>
              <a:gd name="connsiteX1" fmla="*/ 5659 w 38436"/>
              <a:gd name="connsiteY1" fmla="*/ 6899 h 43352"/>
              <a:gd name="connsiteX2" fmla="*/ 14041 w 38436"/>
              <a:gd name="connsiteY2" fmla="*/ 5194 h 43352"/>
              <a:gd name="connsiteX3" fmla="*/ 22492 w 38436"/>
              <a:gd name="connsiteY3" fmla="*/ 3424 h 43352"/>
              <a:gd name="connsiteX4" fmla="*/ 25785 w 38436"/>
              <a:gd name="connsiteY4" fmla="*/ 192 h 43352"/>
              <a:gd name="connsiteX5" fmla="*/ 29869 w 38436"/>
              <a:gd name="connsiteY5" fmla="*/ 2473 h 43352"/>
              <a:gd name="connsiteX6" fmla="*/ 34425 w 38436"/>
              <a:gd name="connsiteY6" fmla="*/ 682 h 43352"/>
              <a:gd name="connsiteX7" fmla="*/ 38354 w 38436"/>
              <a:gd name="connsiteY7" fmla="*/ 5568 h 43352"/>
              <a:gd name="connsiteX8" fmla="*/ 37440 w 38436"/>
              <a:gd name="connsiteY8" fmla="*/ 30196 h 43352"/>
              <a:gd name="connsiteX9" fmla="*/ 35431 w 38436"/>
              <a:gd name="connsiteY9" fmla="*/ 36093 h 43352"/>
              <a:gd name="connsiteX10" fmla="*/ 28591 w 38436"/>
              <a:gd name="connsiteY10" fmla="*/ 36807 h 43352"/>
              <a:gd name="connsiteX11" fmla="*/ 23703 w 38436"/>
              <a:gd name="connsiteY11" fmla="*/ 43098 h 43352"/>
              <a:gd name="connsiteX12" fmla="*/ 16516 w 38436"/>
              <a:gd name="connsiteY12" fmla="*/ 39258 h 43352"/>
              <a:gd name="connsiteX13" fmla="*/ 5840 w 38436"/>
              <a:gd name="connsiteY13" fmla="*/ 35464 h 43352"/>
              <a:gd name="connsiteX14" fmla="*/ 1146 w 38436"/>
              <a:gd name="connsiteY14" fmla="*/ 31242 h 43352"/>
              <a:gd name="connsiteX15" fmla="*/ 2149 w 38436"/>
              <a:gd name="connsiteY15" fmla="*/ 25543 h 43352"/>
              <a:gd name="connsiteX16" fmla="*/ 31 w 38436"/>
              <a:gd name="connsiteY16" fmla="*/ 19696 h 43352"/>
              <a:gd name="connsiteX17" fmla="*/ 3899 w 38436"/>
              <a:gd name="connsiteY17" fmla="*/ 14499 h 43352"/>
              <a:gd name="connsiteX18" fmla="*/ 3936 w 38436"/>
              <a:gd name="connsiteY18" fmla="*/ 14362 h 43352"/>
              <a:gd name="connsiteX0" fmla="*/ 4729 w 38436"/>
              <a:gd name="connsiteY0" fmla="*/ 26169 h 43352"/>
              <a:gd name="connsiteX1" fmla="*/ 2196 w 38436"/>
              <a:gd name="connsiteY1" fmla="*/ 25372 h 43352"/>
              <a:gd name="connsiteX2" fmla="*/ 6964 w 38436"/>
              <a:gd name="connsiteY2" fmla="*/ 34891 h 43352"/>
              <a:gd name="connsiteX3" fmla="*/ 5856 w 38436"/>
              <a:gd name="connsiteY3" fmla="*/ 35272 h 43352"/>
              <a:gd name="connsiteX4" fmla="*/ 16514 w 38436"/>
              <a:gd name="connsiteY4" fmla="*/ 39082 h 43352"/>
              <a:gd name="connsiteX5" fmla="*/ 15846 w 38436"/>
              <a:gd name="connsiteY5" fmla="*/ 37342 h 43352"/>
              <a:gd name="connsiteX6" fmla="*/ 28863 w 38436"/>
              <a:gd name="connsiteY6" fmla="*/ 34743 h 43352"/>
              <a:gd name="connsiteX7" fmla="*/ 28596 w 38436"/>
              <a:gd name="connsiteY7" fmla="*/ 36652 h 43352"/>
              <a:gd name="connsiteX8" fmla="*/ 38360 w 38436"/>
              <a:gd name="connsiteY8" fmla="*/ 5418 h 43352"/>
              <a:gd name="connsiteX9" fmla="*/ 38436 w 38436"/>
              <a:gd name="connsiteY9" fmla="*/ 6682 h 43352"/>
              <a:gd name="connsiteX10" fmla="*/ 29114 w 38436"/>
              <a:gd name="connsiteY10" fmla="*/ 3944 h 43352"/>
              <a:gd name="connsiteX11" fmla="*/ 29856 w 38436"/>
              <a:gd name="connsiteY11" fmla="*/ 2332 h 43352"/>
              <a:gd name="connsiteX12" fmla="*/ 22177 w 38436"/>
              <a:gd name="connsiteY12" fmla="*/ 4712 h 43352"/>
              <a:gd name="connsiteX13" fmla="*/ 22536 w 38436"/>
              <a:gd name="connsiteY13" fmla="*/ 3322 h 43352"/>
              <a:gd name="connsiteX14" fmla="*/ 14036 w 38436"/>
              <a:gd name="connsiteY14" fmla="*/ 5184 h 43352"/>
              <a:gd name="connsiteX15" fmla="*/ 15336 w 38436"/>
              <a:gd name="connsiteY15" fmla="*/ 6532 h 43352"/>
              <a:gd name="connsiteX16" fmla="*/ 4163 w 38436"/>
              <a:gd name="connsiteY16" fmla="*/ 15781 h 43352"/>
              <a:gd name="connsiteX17" fmla="*/ 3936 w 38436"/>
              <a:gd name="connsiteY17" fmla="*/ 14362 h 43352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2"/>
              <a:gd name="connsiteY0" fmla="*/ 14229 h 43219"/>
              <a:gd name="connsiteX1" fmla="*/ 5659 w 38432"/>
              <a:gd name="connsiteY1" fmla="*/ 6766 h 43219"/>
              <a:gd name="connsiteX2" fmla="*/ 14041 w 38432"/>
              <a:gd name="connsiteY2" fmla="*/ 5061 h 43219"/>
              <a:gd name="connsiteX3" fmla="*/ 22492 w 38432"/>
              <a:gd name="connsiteY3" fmla="*/ 3291 h 43219"/>
              <a:gd name="connsiteX4" fmla="*/ 25785 w 38432"/>
              <a:gd name="connsiteY4" fmla="*/ 59 h 43219"/>
              <a:gd name="connsiteX5" fmla="*/ 29869 w 38432"/>
              <a:gd name="connsiteY5" fmla="*/ 2340 h 43219"/>
              <a:gd name="connsiteX6" fmla="*/ 34425 w 38432"/>
              <a:gd name="connsiteY6" fmla="*/ 549 h 43219"/>
              <a:gd name="connsiteX7" fmla="*/ 38354 w 38432"/>
              <a:gd name="connsiteY7" fmla="*/ 5435 h 43219"/>
              <a:gd name="connsiteX8" fmla="*/ 37440 w 38432"/>
              <a:gd name="connsiteY8" fmla="*/ 30063 h 43219"/>
              <a:gd name="connsiteX9" fmla="*/ 35431 w 38432"/>
              <a:gd name="connsiteY9" fmla="*/ 35960 h 43219"/>
              <a:gd name="connsiteX10" fmla="*/ 28591 w 38432"/>
              <a:gd name="connsiteY10" fmla="*/ 36674 h 43219"/>
              <a:gd name="connsiteX11" fmla="*/ 23703 w 38432"/>
              <a:gd name="connsiteY11" fmla="*/ 42965 h 43219"/>
              <a:gd name="connsiteX12" fmla="*/ 16516 w 38432"/>
              <a:gd name="connsiteY12" fmla="*/ 39125 h 43219"/>
              <a:gd name="connsiteX13" fmla="*/ 5840 w 38432"/>
              <a:gd name="connsiteY13" fmla="*/ 35331 h 43219"/>
              <a:gd name="connsiteX14" fmla="*/ 1146 w 38432"/>
              <a:gd name="connsiteY14" fmla="*/ 31109 h 43219"/>
              <a:gd name="connsiteX15" fmla="*/ 2149 w 38432"/>
              <a:gd name="connsiteY15" fmla="*/ 25410 h 43219"/>
              <a:gd name="connsiteX16" fmla="*/ 31 w 38432"/>
              <a:gd name="connsiteY16" fmla="*/ 19563 h 43219"/>
              <a:gd name="connsiteX17" fmla="*/ 3899 w 38432"/>
              <a:gd name="connsiteY17" fmla="*/ 14366 h 43219"/>
              <a:gd name="connsiteX18" fmla="*/ 3936 w 38432"/>
              <a:gd name="connsiteY18" fmla="*/ 14229 h 43219"/>
              <a:gd name="connsiteX0" fmla="*/ 4729 w 38432"/>
              <a:gd name="connsiteY0" fmla="*/ 26036 h 43219"/>
              <a:gd name="connsiteX1" fmla="*/ 2196 w 38432"/>
              <a:gd name="connsiteY1" fmla="*/ 25239 h 43219"/>
              <a:gd name="connsiteX2" fmla="*/ 6964 w 38432"/>
              <a:gd name="connsiteY2" fmla="*/ 34758 h 43219"/>
              <a:gd name="connsiteX3" fmla="*/ 5856 w 38432"/>
              <a:gd name="connsiteY3" fmla="*/ 35139 h 43219"/>
              <a:gd name="connsiteX4" fmla="*/ 16514 w 38432"/>
              <a:gd name="connsiteY4" fmla="*/ 38949 h 43219"/>
              <a:gd name="connsiteX5" fmla="*/ 15846 w 38432"/>
              <a:gd name="connsiteY5" fmla="*/ 37209 h 43219"/>
              <a:gd name="connsiteX6" fmla="*/ 28863 w 38432"/>
              <a:gd name="connsiteY6" fmla="*/ 34610 h 43219"/>
              <a:gd name="connsiteX7" fmla="*/ 28596 w 38432"/>
              <a:gd name="connsiteY7" fmla="*/ 36519 h 43219"/>
              <a:gd name="connsiteX8" fmla="*/ 29114 w 38432"/>
              <a:gd name="connsiteY8" fmla="*/ 3811 h 43219"/>
              <a:gd name="connsiteX9" fmla="*/ 29856 w 38432"/>
              <a:gd name="connsiteY9" fmla="*/ 2199 h 43219"/>
              <a:gd name="connsiteX10" fmla="*/ 22177 w 38432"/>
              <a:gd name="connsiteY10" fmla="*/ 4579 h 43219"/>
              <a:gd name="connsiteX11" fmla="*/ 22536 w 38432"/>
              <a:gd name="connsiteY11" fmla="*/ 3189 h 43219"/>
              <a:gd name="connsiteX12" fmla="*/ 14036 w 38432"/>
              <a:gd name="connsiteY12" fmla="*/ 5051 h 43219"/>
              <a:gd name="connsiteX13" fmla="*/ 15336 w 38432"/>
              <a:gd name="connsiteY13" fmla="*/ 6399 h 43219"/>
              <a:gd name="connsiteX14" fmla="*/ 4163 w 38432"/>
              <a:gd name="connsiteY14" fmla="*/ 15648 h 43219"/>
              <a:gd name="connsiteX15" fmla="*/ 3936 w 38432"/>
              <a:gd name="connsiteY15" fmla="*/ 14229 h 43219"/>
              <a:gd name="connsiteX0" fmla="*/ 3936 w 37459"/>
              <a:gd name="connsiteY0" fmla="*/ 14229 h 43219"/>
              <a:gd name="connsiteX1" fmla="*/ 5659 w 37459"/>
              <a:gd name="connsiteY1" fmla="*/ 6766 h 43219"/>
              <a:gd name="connsiteX2" fmla="*/ 14041 w 37459"/>
              <a:gd name="connsiteY2" fmla="*/ 5061 h 43219"/>
              <a:gd name="connsiteX3" fmla="*/ 22492 w 37459"/>
              <a:gd name="connsiteY3" fmla="*/ 3291 h 43219"/>
              <a:gd name="connsiteX4" fmla="*/ 25785 w 37459"/>
              <a:gd name="connsiteY4" fmla="*/ 59 h 43219"/>
              <a:gd name="connsiteX5" fmla="*/ 29869 w 37459"/>
              <a:gd name="connsiteY5" fmla="*/ 2340 h 43219"/>
              <a:gd name="connsiteX6" fmla="*/ 34425 w 37459"/>
              <a:gd name="connsiteY6" fmla="*/ 549 h 43219"/>
              <a:gd name="connsiteX7" fmla="*/ 37440 w 37459"/>
              <a:gd name="connsiteY7" fmla="*/ 30063 h 43219"/>
              <a:gd name="connsiteX8" fmla="*/ 35431 w 37459"/>
              <a:gd name="connsiteY8" fmla="*/ 35960 h 43219"/>
              <a:gd name="connsiteX9" fmla="*/ 28591 w 37459"/>
              <a:gd name="connsiteY9" fmla="*/ 36674 h 43219"/>
              <a:gd name="connsiteX10" fmla="*/ 23703 w 37459"/>
              <a:gd name="connsiteY10" fmla="*/ 42965 h 43219"/>
              <a:gd name="connsiteX11" fmla="*/ 16516 w 37459"/>
              <a:gd name="connsiteY11" fmla="*/ 39125 h 43219"/>
              <a:gd name="connsiteX12" fmla="*/ 5840 w 37459"/>
              <a:gd name="connsiteY12" fmla="*/ 35331 h 43219"/>
              <a:gd name="connsiteX13" fmla="*/ 1146 w 37459"/>
              <a:gd name="connsiteY13" fmla="*/ 31109 h 43219"/>
              <a:gd name="connsiteX14" fmla="*/ 2149 w 37459"/>
              <a:gd name="connsiteY14" fmla="*/ 25410 h 43219"/>
              <a:gd name="connsiteX15" fmla="*/ 31 w 37459"/>
              <a:gd name="connsiteY15" fmla="*/ 19563 h 43219"/>
              <a:gd name="connsiteX16" fmla="*/ 3899 w 37459"/>
              <a:gd name="connsiteY16" fmla="*/ 14366 h 43219"/>
              <a:gd name="connsiteX17" fmla="*/ 3936 w 37459"/>
              <a:gd name="connsiteY17" fmla="*/ 14229 h 43219"/>
              <a:gd name="connsiteX0" fmla="*/ 4729 w 37459"/>
              <a:gd name="connsiteY0" fmla="*/ 26036 h 43219"/>
              <a:gd name="connsiteX1" fmla="*/ 2196 w 37459"/>
              <a:gd name="connsiteY1" fmla="*/ 25239 h 43219"/>
              <a:gd name="connsiteX2" fmla="*/ 6964 w 37459"/>
              <a:gd name="connsiteY2" fmla="*/ 34758 h 43219"/>
              <a:gd name="connsiteX3" fmla="*/ 5856 w 37459"/>
              <a:gd name="connsiteY3" fmla="*/ 35139 h 43219"/>
              <a:gd name="connsiteX4" fmla="*/ 16514 w 37459"/>
              <a:gd name="connsiteY4" fmla="*/ 38949 h 43219"/>
              <a:gd name="connsiteX5" fmla="*/ 15846 w 37459"/>
              <a:gd name="connsiteY5" fmla="*/ 37209 h 43219"/>
              <a:gd name="connsiteX6" fmla="*/ 28863 w 37459"/>
              <a:gd name="connsiteY6" fmla="*/ 34610 h 43219"/>
              <a:gd name="connsiteX7" fmla="*/ 28596 w 37459"/>
              <a:gd name="connsiteY7" fmla="*/ 36519 h 43219"/>
              <a:gd name="connsiteX8" fmla="*/ 29114 w 37459"/>
              <a:gd name="connsiteY8" fmla="*/ 3811 h 43219"/>
              <a:gd name="connsiteX9" fmla="*/ 29856 w 37459"/>
              <a:gd name="connsiteY9" fmla="*/ 2199 h 43219"/>
              <a:gd name="connsiteX10" fmla="*/ 22177 w 37459"/>
              <a:gd name="connsiteY10" fmla="*/ 4579 h 43219"/>
              <a:gd name="connsiteX11" fmla="*/ 22536 w 37459"/>
              <a:gd name="connsiteY11" fmla="*/ 3189 h 43219"/>
              <a:gd name="connsiteX12" fmla="*/ 14036 w 37459"/>
              <a:gd name="connsiteY12" fmla="*/ 5051 h 43219"/>
              <a:gd name="connsiteX13" fmla="*/ 15336 w 37459"/>
              <a:gd name="connsiteY13" fmla="*/ 6399 h 43219"/>
              <a:gd name="connsiteX14" fmla="*/ 4163 w 37459"/>
              <a:gd name="connsiteY14" fmla="*/ 15648 h 43219"/>
              <a:gd name="connsiteX15" fmla="*/ 3936 w 37459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5094"/>
              <a:gd name="connsiteY0" fmla="*/ 14229 h 43219"/>
              <a:gd name="connsiteX1" fmla="*/ 5659 w 35094"/>
              <a:gd name="connsiteY1" fmla="*/ 6766 h 43219"/>
              <a:gd name="connsiteX2" fmla="*/ 14041 w 35094"/>
              <a:gd name="connsiteY2" fmla="*/ 5061 h 43219"/>
              <a:gd name="connsiteX3" fmla="*/ 22492 w 35094"/>
              <a:gd name="connsiteY3" fmla="*/ 3291 h 43219"/>
              <a:gd name="connsiteX4" fmla="*/ 25785 w 35094"/>
              <a:gd name="connsiteY4" fmla="*/ 59 h 43219"/>
              <a:gd name="connsiteX5" fmla="*/ 29869 w 35094"/>
              <a:gd name="connsiteY5" fmla="*/ 2340 h 43219"/>
              <a:gd name="connsiteX6" fmla="*/ 34425 w 35094"/>
              <a:gd name="connsiteY6" fmla="*/ 549 h 43219"/>
              <a:gd name="connsiteX7" fmla="*/ 34454 w 35094"/>
              <a:gd name="connsiteY7" fmla="*/ 37303 h 43219"/>
              <a:gd name="connsiteX8" fmla="*/ 28591 w 35094"/>
              <a:gd name="connsiteY8" fmla="*/ 36674 h 43219"/>
              <a:gd name="connsiteX9" fmla="*/ 23703 w 35094"/>
              <a:gd name="connsiteY9" fmla="*/ 42965 h 43219"/>
              <a:gd name="connsiteX10" fmla="*/ 16516 w 35094"/>
              <a:gd name="connsiteY10" fmla="*/ 39125 h 43219"/>
              <a:gd name="connsiteX11" fmla="*/ 5840 w 35094"/>
              <a:gd name="connsiteY11" fmla="*/ 35331 h 43219"/>
              <a:gd name="connsiteX12" fmla="*/ 1146 w 35094"/>
              <a:gd name="connsiteY12" fmla="*/ 31109 h 43219"/>
              <a:gd name="connsiteX13" fmla="*/ 2149 w 35094"/>
              <a:gd name="connsiteY13" fmla="*/ 25410 h 43219"/>
              <a:gd name="connsiteX14" fmla="*/ 31 w 35094"/>
              <a:gd name="connsiteY14" fmla="*/ 19563 h 43219"/>
              <a:gd name="connsiteX15" fmla="*/ 3899 w 35094"/>
              <a:gd name="connsiteY15" fmla="*/ 14366 h 43219"/>
              <a:gd name="connsiteX16" fmla="*/ 3936 w 35094"/>
              <a:gd name="connsiteY16" fmla="*/ 14229 h 43219"/>
              <a:gd name="connsiteX0" fmla="*/ 4729 w 35094"/>
              <a:gd name="connsiteY0" fmla="*/ 26036 h 43219"/>
              <a:gd name="connsiteX1" fmla="*/ 2196 w 35094"/>
              <a:gd name="connsiteY1" fmla="*/ 25239 h 43219"/>
              <a:gd name="connsiteX2" fmla="*/ 6964 w 35094"/>
              <a:gd name="connsiteY2" fmla="*/ 34758 h 43219"/>
              <a:gd name="connsiteX3" fmla="*/ 5856 w 35094"/>
              <a:gd name="connsiteY3" fmla="*/ 35139 h 43219"/>
              <a:gd name="connsiteX4" fmla="*/ 16514 w 35094"/>
              <a:gd name="connsiteY4" fmla="*/ 38949 h 43219"/>
              <a:gd name="connsiteX5" fmla="*/ 15846 w 35094"/>
              <a:gd name="connsiteY5" fmla="*/ 37209 h 43219"/>
              <a:gd name="connsiteX6" fmla="*/ 28863 w 35094"/>
              <a:gd name="connsiteY6" fmla="*/ 34610 h 43219"/>
              <a:gd name="connsiteX7" fmla="*/ 28596 w 35094"/>
              <a:gd name="connsiteY7" fmla="*/ 36519 h 43219"/>
              <a:gd name="connsiteX8" fmla="*/ 29114 w 35094"/>
              <a:gd name="connsiteY8" fmla="*/ 3811 h 43219"/>
              <a:gd name="connsiteX9" fmla="*/ 29856 w 35094"/>
              <a:gd name="connsiteY9" fmla="*/ 2199 h 43219"/>
              <a:gd name="connsiteX10" fmla="*/ 22177 w 35094"/>
              <a:gd name="connsiteY10" fmla="*/ 4579 h 43219"/>
              <a:gd name="connsiteX11" fmla="*/ 22536 w 35094"/>
              <a:gd name="connsiteY11" fmla="*/ 3189 h 43219"/>
              <a:gd name="connsiteX12" fmla="*/ 14036 w 35094"/>
              <a:gd name="connsiteY12" fmla="*/ 5051 h 43219"/>
              <a:gd name="connsiteX13" fmla="*/ 15336 w 35094"/>
              <a:gd name="connsiteY13" fmla="*/ 6399 h 43219"/>
              <a:gd name="connsiteX14" fmla="*/ 4163 w 35094"/>
              <a:gd name="connsiteY14" fmla="*/ 15648 h 43219"/>
              <a:gd name="connsiteX15" fmla="*/ 3936 w 35094"/>
              <a:gd name="connsiteY15" fmla="*/ 14229 h 43219"/>
              <a:gd name="connsiteX0" fmla="*/ 3936 w 34749"/>
              <a:gd name="connsiteY0" fmla="*/ 14229 h 43219"/>
              <a:gd name="connsiteX1" fmla="*/ 5659 w 34749"/>
              <a:gd name="connsiteY1" fmla="*/ 6766 h 43219"/>
              <a:gd name="connsiteX2" fmla="*/ 14041 w 34749"/>
              <a:gd name="connsiteY2" fmla="*/ 5061 h 43219"/>
              <a:gd name="connsiteX3" fmla="*/ 22492 w 34749"/>
              <a:gd name="connsiteY3" fmla="*/ 3291 h 43219"/>
              <a:gd name="connsiteX4" fmla="*/ 25785 w 34749"/>
              <a:gd name="connsiteY4" fmla="*/ 59 h 43219"/>
              <a:gd name="connsiteX5" fmla="*/ 29869 w 34749"/>
              <a:gd name="connsiteY5" fmla="*/ 2340 h 43219"/>
              <a:gd name="connsiteX6" fmla="*/ 34425 w 34749"/>
              <a:gd name="connsiteY6" fmla="*/ 549 h 43219"/>
              <a:gd name="connsiteX7" fmla="*/ 34454 w 34749"/>
              <a:gd name="connsiteY7" fmla="*/ 37303 h 43219"/>
              <a:gd name="connsiteX8" fmla="*/ 28591 w 34749"/>
              <a:gd name="connsiteY8" fmla="*/ 36674 h 43219"/>
              <a:gd name="connsiteX9" fmla="*/ 23703 w 34749"/>
              <a:gd name="connsiteY9" fmla="*/ 42965 h 43219"/>
              <a:gd name="connsiteX10" fmla="*/ 16516 w 34749"/>
              <a:gd name="connsiteY10" fmla="*/ 39125 h 43219"/>
              <a:gd name="connsiteX11" fmla="*/ 5840 w 34749"/>
              <a:gd name="connsiteY11" fmla="*/ 35331 h 43219"/>
              <a:gd name="connsiteX12" fmla="*/ 1146 w 34749"/>
              <a:gd name="connsiteY12" fmla="*/ 31109 h 43219"/>
              <a:gd name="connsiteX13" fmla="*/ 2149 w 34749"/>
              <a:gd name="connsiteY13" fmla="*/ 25410 h 43219"/>
              <a:gd name="connsiteX14" fmla="*/ 31 w 34749"/>
              <a:gd name="connsiteY14" fmla="*/ 19563 h 43219"/>
              <a:gd name="connsiteX15" fmla="*/ 3899 w 34749"/>
              <a:gd name="connsiteY15" fmla="*/ 14366 h 43219"/>
              <a:gd name="connsiteX16" fmla="*/ 3936 w 34749"/>
              <a:gd name="connsiteY16" fmla="*/ 14229 h 43219"/>
              <a:gd name="connsiteX0" fmla="*/ 4729 w 34749"/>
              <a:gd name="connsiteY0" fmla="*/ 26036 h 43219"/>
              <a:gd name="connsiteX1" fmla="*/ 2196 w 34749"/>
              <a:gd name="connsiteY1" fmla="*/ 25239 h 43219"/>
              <a:gd name="connsiteX2" fmla="*/ 6964 w 34749"/>
              <a:gd name="connsiteY2" fmla="*/ 34758 h 43219"/>
              <a:gd name="connsiteX3" fmla="*/ 5856 w 34749"/>
              <a:gd name="connsiteY3" fmla="*/ 35139 h 43219"/>
              <a:gd name="connsiteX4" fmla="*/ 16514 w 34749"/>
              <a:gd name="connsiteY4" fmla="*/ 38949 h 43219"/>
              <a:gd name="connsiteX5" fmla="*/ 15846 w 34749"/>
              <a:gd name="connsiteY5" fmla="*/ 37209 h 43219"/>
              <a:gd name="connsiteX6" fmla="*/ 28863 w 34749"/>
              <a:gd name="connsiteY6" fmla="*/ 34610 h 43219"/>
              <a:gd name="connsiteX7" fmla="*/ 28596 w 34749"/>
              <a:gd name="connsiteY7" fmla="*/ 36519 h 43219"/>
              <a:gd name="connsiteX8" fmla="*/ 29114 w 34749"/>
              <a:gd name="connsiteY8" fmla="*/ 3811 h 43219"/>
              <a:gd name="connsiteX9" fmla="*/ 29856 w 34749"/>
              <a:gd name="connsiteY9" fmla="*/ 2199 h 43219"/>
              <a:gd name="connsiteX10" fmla="*/ 22177 w 34749"/>
              <a:gd name="connsiteY10" fmla="*/ 4579 h 43219"/>
              <a:gd name="connsiteX11" fmla="*/ 22536 w 34749"/>
              <a:gd name="connsiteY11" fmla="*/ 3189 h 43219"/>
              <a:gd name="connsiteX12" fmla="*/ 14036 w 34749"/>
              <a:gd name="connsiteY12" fmla="*/ 5051 h 43219"/>
              <a:gd name="connsiteX13" fmla="*/ 15336 w 34749"/>
              <a:gd name="connsiteY13" fmla="*/ 6399 h 43219"/>
              <a:gd name="connsiteX14" fmla="*/ 4163 w 34749"/>
              <a:gd name="connsiteY14" fmla="*/ 15648 h 43219"/>
              <a:gd name="connsiteX15" fmla="*/ 3936 w 34749"/>
              <a:gd name="connsiteY15" fmla="*/ 14229 h 43219"/>
              <a:gd name="connsiteX0" fmla="*/ 3936 w 34454"/>
              <a:gd name="connsiteY0" fmla="*/ 14229 h 43219"/>
              <a:gd name="connsiteX1" fmla="*/ 5659 w 34454"/>
              <a:gd name="connsiteY1" fmla="*/ 6766 h 43219"/>
              <a:gd name="connsiteX2" fmla="*/ 14041 w 34454"/>
              <a:gd name="connsiteY2" fmla="*/ 5061 h 43219"/>
              <a:gd name="connsiteX3" fmla="*/ 22492 w 34454"/>
              <a:gd name="connsiteY3" fmla="*/ 3291 h 43219"/>
              <a:gd name="connsiteX4" fmla="*/ 25785 w 34454"/>
              <a:gd name="connsiteY4" fmla="*/ 59 h 43219"/>
              <a:gd name="connsiteX5" fmla="*/ 29869 w 34454"/>
              <a:gd name="connsiteY5" fmla="*/ 2340 h 43219"/>
              <a:gd name="connsiteX6" fmla="*/ 34425 w 34454"/>
              <a:gd name="connsiteY6" fmla="*/ 549 h 43219"/>
              <a:gd name="connsiteX7" fmla="*/ 34454 w 34454"/>
              <a:gd name="connsiteY7" fmla="*/ 37303 h 43219"/>
              <a:gd name="connsiteX8" fmla="*/ 28591 w 34454"/>
              <a:gd name="connsiteY8" fmla="*/ 36674 h 43219"/>
              <a:gd name="connsiteX9" fmla="*/ 23703 w 34454"/>
              <a:gd name="connsiteY9" fmla="*/ 42965 h 43219"/>
              <a:gd name="connsiteX10" fmla="*/ 16516 w 34454"/>
              <a:gd name="connsiteY10" fmla="*/ 39125 h 43219"/>
              <a:gd name="connsiteX11" fmla="*/ 5840 w 34454"/>
              <a:gd name="connsiteY11" fmla="*/ 35331 h 43219"/>
              <a:gd name="connsiteX12" fmla="*/ 1146 w 34454"/>
              <a:gd name="connsiteY12" fmla="*/ 31109 h 43219"/>
              <a:gd name="connsiteX13" fmla="*/ 2149 w 34454"/>
              <a:gd name="connsiteY13" fmla="*/ 25410 h 43219"/>
              <a:gd name="connsiteX14" fmla="*/ 31 w 34454"/>
              <a:gd name="connsiteY14" fmla="*/ 19563 h 43219"/>
              <a:gd name="connsiteX15" fmla="*/ 3899 w 34454"/>
              <a:gd name="connsiteY15" fmla="*/ 14366 h 43219"/>
              <a:gd name="connsiteX16" fmla="*/ 3936 w 34454"/>
              <a:gd name="connsiteY16" fmla="*/ 14229 h 43219"/>
              <a:gd name="connsiteX0" fmla="*/ 4729 w 34454"/>
              <a:gd name="connsiteY0" fmla="*/ 26036 h 43219"/>
              <a:gd name="connsiteX1" fmla="*/ 2196 w 34454"/>
              <a:gd name="connsiteY1" fmla="*/ 25239 h 43219"/>
              <a:gd name="connsiteX2" fmla="*/ 6964 w 34454"/>
              <a:gd name="connsiteY2" fmla="*/ 34758 h 43219"/>
              <a:gd name="connsiteX3" fmla="*/ 5856 w 34454"/>
              <a:gd name="connsiteY3" fmla="*/ 35139 h 43219"/>
              <a:gd name="connsiteX4" fmla="*/ 16514 w 34454"/>
              <a:gd name="connsiteY4" fmla="*/ 38949 h 43219"/>
              <a:gd name="connsiteX5" fmla="*/ 15846 w 34454"/>
              <a:gd name="connsiteY5" fmla="*/ 37209 h 43219"/>
              <a:gd name="connsiteX6" fmla="*/ 28863 w 34454"/>
              <a:gd name="connsiteY6" fmla="*/ 34610 h 43219"/>
              <a:gd name="connsiteX7" fmla="*/ 28596 w 34454"/>
              <a:gd name="connsiteY7" fmla="*/ 36519 h 43219"/>
              <a:gd name="connsiteX8" fmla="*/ 29114 w 34454"/>
              <a:gd name="connsiteY8" fmla="*/ 3811 h 43219"/>
              <a:gd name="connsiteX9" fmla="*/ 29856 w 34454"/>
              <a:gd name="connsiteY9" fmla="*/ 2199 h 43219"/>
              <a:gd name="connsiteX10" fmla="*/ 22177 w 34454"/>
              <a:gd name="connsiteY10" fmla="*/ 4579 h 43219"/>
              <a:gd name="connsiteX11" fmla="*/ 22536 w 34454"/>
              <a:gd name="connsiteY11" fmla="*/ 3189 h 43219"/>
              <a:gd name="connsiteX12" fmla="*/ 14036 w 34454"/>
              <a:gd name="connsiteY12" fmla="*/ 5051 h 43219"/>
              <a:gd name="connsiteX13" fmla="*/ 15336 w 34454"/>
              <a:gd name="connsiteY13" fmla="*/ 6399 h 43219"/>
              <a:gd name="connsiteX14" fmla="*/ 4163 w 34454"/>
              <a:gd name="connsiteY14" fmla="*/ 15648 h 43219"/>
              <a:gd name="connsiteX15" fmla="*/ 3936 w 34454"/>
              <a:gd name="connsiteY15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54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2400" y="-486"/>
                  <a:pt x="34425" y="549"/>
                </a:cubicBezTo>
                <a:cubicBezTo>
                  <a:pt x="34505" y="6645"/>
                  <a:pt x="34352" y="31013"/>
                  <a:pt x="34454" y="37303"/>
                </a:cubicBezTo>
                <a:cubicBezTo>
                  <a:pt x="32535" y="39552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4454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72100" y="3429000"/>
            <a:ext cx="3429000" cy="3354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toAlfaro\Documents\PhDThesis\images\Sony-Tablet-S-Android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002785"/>
            <a:ext cx="5143501" cy="37208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18999" r="2848" b="17473"/>
          <a:stretch/>
        </p:blipFill>
        <p:spPr bwMode="auto">
          <a:xfrm>
            <a:off x="3583668" y="112014"/>
            <a:ext cx="5384980" cy="27513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1"/>
            <a:ext cx="3314701" cy="274901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1553" y="2200364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21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2" y="3543300"/>
            <a:ext cx="4389119" cy="2743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685800" y="3641165"/>
            <a:ext cx="1485900" cy="500387"/>
          </a:xfrm>
          <a:prstGeom prst="wedgeEllipseCallout">
            <a:avLst>
              <a:gd name="adj1" fmla="val -75208"/>
              <a:gd name="adj2" fmla="val 789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6276157" y="4664707"/>
            <a:ext cx="1485900" cy="500387"/>
          </a:xfrm>
          <a:prstGeom prst="wedgeEllipseCallout">
            <a:avLst>
              <a:gd name="adj1" fmla="val 132630"/>
              <a:gd name="adj2" fmla="val -110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776825" y="5546525"/>
            <a:ext cx="1485900" cy="500387"/>
          </a:xfrm>
          <a:prstGeom prst="wedgeEllipseCallout">
            <a:avLst>
              <a:gd name="adj1" fmla="val -86819"/>
              <a:gd name="adj2" fmla="val -1330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6159" y="340877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IMG_00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t="22624" b="9438"/>
          <a:stretch/>
        </p:blipFill>
        <p:spPr bwMode="auto">
          <a:xfrm>
            <a:off x="122561" y="3545768"/>
            <a:ext cx="5970127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itoAlfaro\Documents\PhDThesis\images\IMG_005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2090" r="242" b="2090"/>
          <a:stretch/>
        </p:blipFill>
        <p:spPr bwMode="auto">
          <a:xfrm>
            <a:off x="5495026" y="114300"/>
            <a:ext cx="346782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5458" r="28163" b="23006"/>
          <a:stretch/>
        </p:blipFill>
        <p:spPr bwMode="auto">
          <a:xfrm>
            <a:off x="3034343" y="114300"/>
            <a:ext cx="230540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0426" y="42614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700" y="2400301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34" y="36576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3075" name="Picture 3" descr="C:\Users\TitoAlfaro\Documents\PhDThesis\images\IMG_00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1" t="33036" r="22990" b="8150"/>
          <a:stretch/>
        </p:blipFill>
        <p:spPr bwMode="auto">
          <a:xfrm>
            <a:off x="6251714" y="3545767"/>
            <a:ext cx="2711133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4"/>
    </mc:Choice>
    <mc:Fallback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849700093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1838942"/>
              </p:ext>
            </p:extLst>
          </p:nvPr>
        </p:nvGraphicFramePr>
        <p:xfrm>
          <a:off x="134262" y="350663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57900" y="434340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4"/>
    </mc:Choice>
    <mc:Fallback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24538940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82111034"/>
              </p:ext>
            </p:extLst>
          </p:nvPr>
        </p:nvGraphicFramePr>
        <p:xfrm>
          <a:off x="1828800" y="3543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20323" r="21670" b="11854"/>
          <a:stretch/>
        </p:blipFill>
        <p:spPr bwMode="auto">
          <a:xfrm>
            <a:off x="114300" y="3486150"/>
            <a:ext cx="43434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itoAlfaro\Documents\PhDThesis\images\IMG_0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3913" r="33942" b="29017"/>
          <a:stretch/>
        </p:blipFill>
        <p:spPr bwMode="auto">
          <a:xfrm>
            <a:off x="4642450" y="3486151"/>
            <a:ext cx="4346276" cy="32597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PhDThesis\images\IMG_005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8403" r="17040" b="3818"/>
          <a:stretch/>
        </p:blipFill>
        <p:spPr bwMode="auto">
          <a:xfrm>
            <a:off x="5372102" y="114300"/>
            <a:ext cx="3616625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PeltierInBa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22859"/>
          <a:stretch/>
        </p:blipFill>
        <p:spPr bwMode="auto">
          <a:xfrm>
            <a:off x="2971801" y="114300"/>
            <a:ext cx="223563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on the neck gave feedback…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361003" y="2857501"/>
            <a:ext cx="1485900" cy="376123"/>
          </a:xfrm>
          <a:prstGeom prst="wedgeEllipseCallout">
            <a:avLst>
              <a:gd name="adj1" fmla="val -90302"/>
              <a:gd name="adj2" fmla="val -2665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07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the location of the subject in the lab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2" y="60579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screen can recognize the person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2" y="588862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will react according to the screen I’m next to.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716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1. </a:t>
            </a:r>
            <a:r>
              <a:rPr lang="en-US" sz="1600" dirty="0" smtClean="0">
                <a:latin typeface="Anime Ace 2.0 BB" pitchFamily="50" charset="0"/>
              </a:rPr>
              <a:t>What is the Main Activity?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11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8453" r="25917" b="41885"/>
          <a:stretch/>
        </p:blipFill>
        <p:spPr bwMode="auto">
          <a:xfrm>
            <a:off x="3543300" y="114301"/>
            <a:ext cx="5416446" cy="3086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760328" y="1143000"/>
            <a:ext cx="704850" cy="1827807"/>
            <a:chOff x="4343400" y="2264699"/>
            <a:chExt cx="1143000" cy="2964010"/>
          </a:xfrm>
        </p:grpSpPr>
        <p:pic>
          <p:nvPicPr>
            <p:cNvPr id="13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24400" r="43856" b="33915"/>
          <a:stretch/>
        </p:blipFill>
        <p:spPr bwMode="auto">
          <a:xfrm>
            <a:off x="114300" y="1943100"/>
            <a:ext cx="3325484" cy="4800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PhDThesis\images\sailing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6177"/>
          <a:stretch/>
        </p:blipFill>
        <p:spPr bwMode="auto">
          <a:xfrm>
            <a:off x="3543300" y="3348286"/>
            <a:ext cx="5416446" cy="33954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2. </a:t>
            </a:r>
            <a:r>
              <a:rPr lang="en-US" sz="1600" dirty="0" smtClean="0">
                <a:latin typeface="Anime Ace 2.0 BB" pitchFamily="50" charset="0"/>
              </a:rPr>
              <a:t>what type of sensing experience will be created?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9467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passive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active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4128120" cy="18287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3. </a:t>
            </a:r>
            <a:r>
              <a:rPr lang="en-US" sz="1600" dirty="0" smtClean="0">
                <a:latin typeface="Anime Ace 2.0 BB" pitchFamily="50" charset="0"/>
              </a:rPr>
              <a:t>What kind of signal are we tracking?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C:\Users\TitoAlfaro\Documents\PhDThesis\images\temper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49553"/>
            <a:ext cx="4128120" cy="2713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PhDThesis\images\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1"/>
          <a:stretch/>
        </p:blipFill>
        <p:spPr bwMode="auto">
          <a:xfrm>
            <a:off x="114382" y="5069434"/>
            <a:ext cx="4128037" cy="16584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5900" y="2254399"/>
            <a:ext cx="269613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Slow, gradual, long term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2315" y="5143500"/>
            <a:ext cx="22624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Choppy but long term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File:B747-cockpi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1043" r="24624"/>
          <a:stretch/>
        </p:blipFill>
        <p:spPr bwMode="auto">
          <a:xfrm>
            <a:off x="4457701" y="114300"/>
            <a:ext cx="4522620" cy="66135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4574" y="212095"/>
            <a:ext cx="226246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Smooth but needs constant attention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4. </a:t>
            </a:r>
            <a:r>
              <a:rPr lang="en-US" sz="1600" dirty="0" smtClean="0">
                <a:latin typeface="Anime Ace 2.0 BB" pitchFamily="50" charset="0"/>
              </a:rPr>
              <a:t>what control does the user have over the signal?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17468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control just monitoring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control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5. </a:t>
            </a:r>
            <a:r>
              <a:rPr lang="en-US" sz="1600" dirty="0" smtClean="0">
                <a:latin typeface="Anime Ace 2.0 BB" pitchFamily="50" charset="0"/>
              </a:rPr>
              <a:t>Are there any redundancies?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114300" y="1943101"/>
            <a:ext cx="3314700" cy="4766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3657600" y="129397"/>
            <a:ext cx="5372100" cy="33837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3771900"/>
            <a:ext cx="373092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Redundancies help with learning and accommodation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1109" y="868274"/>
            <a:ext cx="7690878" cy="5761778"/>
            <a:chOff x="-1126263" y="-1750575"/>
            <a:chExt cx="11386398" cy="8530349"/>
          </a:xfrm>
        </p:grpSpPr>
        <p:pic>
          <p:nvPicPr>
            <p:cNvPr id="7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126263" y="-1750575"/>
              <a:ext cx="11386398" cy="853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325861" y="1010432"/>
              <a:ext cx="3429000" cy="4466715"/>
              <a:chOff x="2325861" y="1010432"/>
              <a:chExt cx="3429000" cy="44667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05031" y="2513136"/>
                <a:ext cx="1143001" cy="2964011"/>
                <a:chOff x="3926061" y="2263235"/>
                <a:chExt cx="1143001" cy="2964011"/>
              </a:xfrm>
            </p:grpSpPr>
            <p:pic>
              <p:nvPicPr>
                <p:cNvPr id="17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3926061" y="2263235"/>
                  <a:ext cx="1143001" cy="296401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p14="http://schemas.microsoft.com/office/powerpoint/2010/main" Requires="p14">
                <p:contentPart p14:bwMode="auto" r:id="rId6">
                  <p14:nvContentPartPr>
                    <p14:cNvPr id="18" name="Ink 17"/>
                    <p14:cNvContentPartPr/>
                    <p14:nvPr/>
                  </p14:nvContentPartPr>
                  <p14:xfrm>
                    <a:off x="4729850" y="4755241"/>
                    <a:ext cx="109441" cy="167399"/>
                  </p14:xfrm>
                </p:contentPart>
              </mc:Choice>
              <mc:Fallback>
                <p:pic>
                  <p:nvPicPr>
                    <p:cNvPr id="18" name="Ink 17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708496" y="4733916"/>
                      <a:ext cx="152150" cy="2100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1" name="Ink 10"/>
                  <p14:cNvContentPartPr/>
                  <p14:nvPr/>
                </p14:nvContentPartPr>
                <p14:xfrm>
                  <a:off x="4331985" y="4945949"/>
                  <a:ext cx="73800" cy="56880"/>
                </p14:xfrm>
              </p:contentPart>
            </mc:Choice>
            <mc:Fallback>
              <p:pic>
                <p:nvPicPr>
                  <p:cNvPr id="11" name="Ink 1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10748" y="4924685"/>
                    <a:ext cx="116275" cy="99407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4726160" y="3608429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325861" y="3606965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3505032" y="1010432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6. </a:t>
            </a:r>
            <a:r>
              <a:rPr lang="en-US" sz="1600" dirty="0" smtClean="0">
                <a:latin typeface="Anime Ace 2.0 BB" pitchFamily="50" charset="0"/>
              </a:rPr>
              <a:t>what type of </a:t>
            </a:r>
            <a:r>
              <a:rPr lang="en-US" sz="1600" dirty="0" smtClean="0">
                <a:latin typeface="Anime Ace 2.0 BB" pitchFamily="50" charset="0"/>
              </a:rPr>
              <a:t>feedback?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76" r="3942" b="16723"/>
          <a:stretch/>
        </p:blipFill>
        <p:spPr bwMode="auto">
          <a:xfrm>
            <a:off x="6172200" y="147186"/>
            <a:ext cx="2835933" cy="2217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686300" y="1426100"/>
            <a:ext cx="2400300" cy="5295375"/>
            <a:chOff x="4800600" y="1426100"/>
            <a:chExt cx="2400300" cy="5295375"/>
          </a:xfrm>
        </p:grpSpPr>
        <p:sp>
          <p:nvSpPr>
            <p:cNvPr id="3" name="Rectangle 2"/>
            <p:cNvSpPr/>
            <p:nvPr/>
          </p:nvSpPr>
          <p:spPr>
            <a:xfrm>
              <a:off x="5029200" y="1426100"/>
              <a:ext cx="1943100" cy="52408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C:\Users\TitoAlfaro\Documents\PhDThesis\images\MaleFrontSketch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50" b="98550" l="22400" r="82900">
                          <a14:foregroundMark x1="71800" y1="35300" x2="71800" y2="40300"/>
                          <a14:foregroundMark x1="72900" y1="32500" x2="72200" y2="5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t="3200" r="7143"/>
            <a:stretch/>
          </p:blipFill>
          <p:spPr bwMode="auto">
            <a:xfrm>
              <a:off x="4800600" y="1426100"/>
              <a:ext cx="2400300" cy="52953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7. </a:t>
            </a:r>
            <a:r>
              <a:rPr lang="en-US" sz="1600" dirty="0" smtClean="0">
                <a:latin typeface="Anime Ace 2.0 BB" pitchFamily="50" charset="0"/>
              </a:rPr>
              <a:t>Where to locate the sensors and actuators?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34788" y="2128081"/>
            <a:ext cx="2057400" cy="45388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13446" r="29233" b="44036"/>
          <a:stretch/>
        </p:blipFill>
        <p:spPr>
          <a:xfrm>
            <a:off x="2286001" y="2128081"/>
            <a:ext cx="2286000" cy="130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1" y="3556456"/>
            <a:ext cx="228599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 see the sensor, the sensor and actuator can be separate and independent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237226" y="5143500"/>
            <a:ext cx="1362974" cy="376123"/>
          </a:xfrm>
          <a:prstGeom prst="wedgeEllipseCallout">
            <a:avLst>
              <a:gd name="adj1" fmla="val 16519"/>
              <a:gd name="adj2" fmla="val -2022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632960" y="4021404"/>
            <a:ext cx="1495607" cy="376123"/>
          </a:xfrm>
          <a:prstGeom prst="wedgeEllipseCallout">
            <a:avLst>
              <a:gd name="adj1" fmla="val 13618"/>
              <a:gd name="adj2" fmla="val -1380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 flipH="1">
            <a:off x="3938493" y="540311"/>
            <a:ext cx="1662205" cy="715569"/>
          </a:xfrm>
          <a:prstGeom prst="wedgeEllipseCallout">
            <a:avLst>
              <a:gd name="adj1" fmla="val -68380"/>
              <a:gd name="adj2" fmla="val 1295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 and 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300" y="2490281"/>
            <a:ext cx="2035833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can’t see the sensor, the sensor and actuator must be in the same place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90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9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1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70" y="5029201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70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37873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8. </a:t>
            </a:r>
            <a:r>
              <a:rPr lang="en-US" sz="1600" dirty="0" smtClean="0">
                <a:latin typeface="Anime Ace 2.0 BB" pitchFamily="50" charset="0"/>
              </a:rPr>
              <a:t>Can we set up a learning environment?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C:\Users\TitoAlfaro\Documents\PhDThesis\images\SurgeryTrai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5446" b="30416"/>
          <a:stretch/>
        </p:blipFill>
        <p:spPr bwMode="auto">
          <a:xfrm>
            <a:off x="3659187" y="114300"/>
            <a:ext cx="5364044" cy="23787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RemoteSurge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9167" r="4089" b="15670"/>
          <a:stretch/>
        </p:blipFill>
        <p:spPr bwMode="auto">
          <a:xfrm>
            <a:off x="114301" y="2650647"/>
            <a:ext cx="8908930" cy="41241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1" y="2050483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hands on training with redundant artificial sensors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900782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Real situation with artificial sensor only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2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a user will be able to pick a natural phenomenon and choose to feel it in a specific part of the body depending on what activity they want to engage. The artificial sensory experience will be turned on and off at will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3371851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Mobile app that will allow for connecting different sensors to actuators on your body.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ralph-lauren-aerotype-jack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2713" r="22330" b="5675"/>
          <a:stretch/>
        </p:blipFill>
        <p:spPr bwMode="auto">
          <a:xfrm>
            <a:off x="3767138" y="1803401"/>
            <a:ext cx="2311930" cy="37676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PhDThesis\images\New-fire-equipment-11-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6172200" y="1794934"/>
            <a:ext cx="2743200" cy="37761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9443" y="3312075"/>
            <a:ext cx="1279249" cy="3234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TitoAlfaro\Documents\GitHub\PhDThesis\Presentations\Proposal\ColoredSketches\walk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3" b="52118" l="50485" r="55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33747" r="43765" b="47309"/>
          <a:stretch/>
        </p:blipFill>
        <p:spPr bwMode="auto">
          <a:xfrm flipH="1">
            <a:off x="5439443" y="3312075"/>
            <a:ext cx="1279249" cy="33173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6853" r="7707" b="16853"/>
          <a:stretch/>
        </p:blipFill>
        <p:spPr>
          <a:xfrm>
            <a:off x="342900" y="2149248"/>
            <a:ext cx="4056456" cy="23084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98" name="Picture 2" descr="C:\Users\TitoAlfaro\Documents\PhDThesis\images\srv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1" t="12608" r="25604" b="7408"/>
          <a:stretch/>
        </p:blipFill>
        <p:spPr bwMode="auto">
          <a:xfrm>
            <a:off x="4724400" y="2149248"/>
            <a:ext cx="4191000" cy="41846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5"/>
            <a:ext cx="85725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32568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3076846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2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1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1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</TotalTime>
  <Words>2919</Words>
  <Application>Microsoft Office PowerPoint</Application>
  <PresentationFormat>On-screen Show (4:3)</PresentationFormat>
  <Paragraphs>612</Paragraphs>
  <Slides>77</Slides>
  <Notes>51</Notes>
  <HiddenSlides>13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246</cp:revision>
  <dcterms:created xsi:type="dcterms:W3CDTF">2014-03-17T17:40:58Z</dcterms:created>
  <dcterms:modified xsi:type="dcterms:W3CDTF">2014-10-29T19:32:22Z</dcterms:modified>
</cp:coreProperties>
</file>